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5" r:id="rId4"/>
    <p:sldId id="271" r:id="rId5"/>
    <p:sldId id="299" r:id="rId6"/>
    <p:sldId id="303" r:id="rId7"/>
    <p:sldId id="259" r:id="rId8"/>
    <p:sldId id="260" r:id="rId9"/>
    <p:sldId id="300" r:id="rId10"/>
    <p:sldId id="295" r:id="rId11"/>
    <p:sldId id="272" r:id="rId12"/>
    <p:sldId id="268" r:id="rId13"/>
    <p:sldId id="289" r:id="rId14"/>
  </p:sldIdLst>
  <p:sldSz cx="12192000" cy="6858000"/>
  <p:notesSz cx="7010400" cy="9296400"/>
  <p:defaultTextStyle>
    <a:defPPr>
      <a:defRPr lang="en-US"/>
    </a:defPPr>
    <a:lvl1pPr marL="0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13733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27465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41201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54934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068666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482400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896133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09865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0"/>
    <p:restoredTop sz="94829"/>
  </p:normalViewPr>
  <p:slideViewPr>
    <p:cSldViewPr snapToGrid="0" snapToObjects="1">
      <p:cViewPr varScale="1">
        <p:scale>
          <a:sx n="133" d="100"/>
          <a:sy n="133" d="100"/>
        </p:scale>
        <p:origin x="1888" y="504"/>
      </p:cViewPr>
      <p:guideLst>
        <p:guide orient="horz" pos="2160"/>
        <p:guide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5209C6-B6AE-E34F-9E98-2DBCD55F2A51}" type="datetimeFigureOut">
              <a:rPr lang="en-US" smtClean="0"/>
              <a:pPr/>
              <a:t>11/8/25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23949C-7A0E-6F47-95E0-2BCF5AC66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3949C-7A0E-6F47-95E0-2BCF5AC664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6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48"/>
            <a:ext cx="10363200" cy="1470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0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0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1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2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4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0" y="274662"/>
            <a:ext cx="2743201" cy="5851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10" y="274662"/>
            <a:ext cx="8026401" cy="58515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4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10"/>
            <a:ext cx="10363200" cy="1362075"/>
          </a:xfrm>
        </p:spPr>
        <p:txBody>
          <a:bodyPr anchor="t"/>
          <a:lstStyle>
            <a:lvl1pPr algn="l">
              <a:defRPr sz="262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22"/>
            <a:ext cx="10363200" cy="1500188"/>
          </a:xfrm>
        </p:spPr>
        <p:txBody>
          <a:bodyPr anchor="b"/>
          <a:lstStyle>
            <a:lvl1pPr marL="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1pPr>
            <a:lvl2pPr marL="310300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62059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93090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24120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551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18618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1721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48239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2" y="1600205"/>
            <a:ext cx="5384801" cy="4525965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5" y="1600205"/>
            <a:ext cx="5384801" cy="4525965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11/8/25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5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10300" indent="0">
              <a:buNone/>
              <a:defRPr sz="1425" b="1"/>
            </a:lvl2pPr>
            <a:lvl3pPr marL="620599" indent="0">
              <a:buNone/>
              <a:defRPr sz="1275" b="1"/>
            </a:lvl3pPr>
            <a:lvl4pPr marL="930901" indent="0">
              <a:buNone/>
              <a:defRPr sz="1050" b="1"/>
            </a:lvl4pPr>
            <a:lvl5pPr marL="1241201" indent="0">
              <a:buNone/>
              <a:defRPr sz="1050" b="1"/>
            </a:lvl5pPr>
            <a:lvl6pPr marL="1551500" indent="0">
              <a:buNone/>
              <a:defRPr sz="1050" b="1"/>
            </a:lvl6pPr>
            <a:lvl7pPr marL="1861800" indent="0">
              <a:buNone/>
              <a:defRPr sz="1050" b="1"/>
            </a:lvl7pPr>
            <a:lvl8pPr marL="2172100" indent="0">
              <a:buNone/>
              <a:defRPr sz="1050" b="1"/>
            </a:lvl8pPr>
            <a:lvl9pPr marL="2482399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85"/>
            <a:ext cx="5386917" cy="3951285"/>
          </a:xfrm>
        </p:spPr>
        <p:txBody>
          <a:bodyPr/>
          <a:lstStyle>
            <a:lvl1pPr>
              <a:defRPr sz="1575"/>
            </a:lvl1pPr>
            <a:lvl2pPr>
              <a:defRPr sz="1425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6"/>
            <a:ext cx="5389032" cy="639765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10300" indent="0">
              <a:buNone/>
              <a:defRPr sz="1425" b="1"/>
            </a:lvl2pPr>
            <a:lvl3pPr marL="620599" indent="0">
              <a:buNone/>
              <a:defRPr sz="1275" b="1"/>
            </a:lvl3pPr>
            <a:lvl4pPr marL="930901" indent="0">
              <a:buNone/>
              <a:defRPr sz="1050" b="1"/>
            </a:lvl4pPr>
            <a:lvl5pPr marL="1241201" indent="0">
              <a:buNone/>
              <a:defRPr sz="1050" b="1"/>
            </a:lvl5pPr>
            <a:lvl6pPr marL="1551500" indent="0">
              <a:buNone/>
              <a:defRPr sz="1050" b="1"/>
            </a:lvl6pPr>
            <a:lvl7pPr marL="1861800" indent="0">
              <a:buNone/>
              <a:defRPr sz="1050" b="1"/>
            </a:lvl7pPr>
            <a:lvl8pPr marL="2172100" indent="0">
              <a:buNone/>
              <a:defRPr sz="1050" b="1"/>
            </a:lvl8pPr>
            <a:lvl9pPr marL="2482399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85"/>
            <a:ext cx="5389032" cy="3951285"/>
          </a:xfrm>
        </p:spPr>
        <p:txBody>
          <a:bodyPr/>
          <a:lstStyle>
            <a:lvl1pPr>
              <a:defRPr sz="1575"/>
            </a:lvl1pPr>
            <a:lvl2pPr>
              <a:defRPr sz="1425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11/8/25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3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11/8/25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11/8/25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5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3058"/>
            <a:ext cx="4011084" cy="1162051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6" y="273073"/>
            <a:ext cx="6815665" cy="5853115"/>
          </a:xfrm>
        </p:spPr>
        <p:txBody>
          <a:bodyPr/>
          <a:lstStyle>
            <a:lvl1pPr>
              <a:defRPr sz="2100"/>
            </a:lvl1pPr>
            <a:lvl2pPr>
              <a:defRPr sz="187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511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10300" indent="0">
              <a:buNone/>
              <a:defRPr sz="900"/>
            </a:lvl2pPr>
            <a:lvl3pPr marL="620599" indent="0">
              <a:buNone/>
              <a:defRPr sz="750"/>
            </a:lvl3pPr>
            <a:lvl4pPr marL="930901" indent="0">
              <a:buNone/>
              <a:defRPr sz="750"/>
            </a:lvl4pPr>
            <a:lvl5pPr marL="1241201" indent="0">
              <a:buNone/>
              <a:defRPr sz="750"/>
            </a:lvl5pPr>
            <a:lvl6pPr marL="1551500" indent="0">
              <a:buNone/>
              <a:defRPr sz="750"/>
            </a:lvl6pPr>
            <a:lvl7pPr marL="1861800" indent="0">
              <a:buNone/>
              <a:defRPr sz="750"/>
            </a:lvl7pPr>
            <a:lvl8pPr marL="2172100" indent="0">
              <a:buNone/>
              <a:defRPr sz="750"/>
            </a:lvl8pPr>
            <a:lvl9pPr marL="248239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11/8/25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8"/>
            <a:ext cx="7315200" cy="566739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100"/>
            </a:lvl1pPr>
            <a:lvl2pPr marL="310300" indent="0">
              <a:buNone/>
              <a:defRPr sz="1875"/>
            </a:lvl2pPr>
            <a:lvl3pPr marL="620599" indent="0">
              <a:buNone/>
              <a:defRPr sz="1575"/>
            </a:lvl3pPr>
            <a:lvl4pPr marL="930901" indent="0">
              <a:buNone/>
              <a:defRPr sz="1425"/>
            </a:lvl4pPr>
            <a:lvl5pPr marL="1241201" indent="0">
              <a:buNone/>
              <a:defRPr sz="1425"/>
            </a:lvl5pPr>
            <a:lvl6pPr marL="1551500" indent="0">
              <a:buNone/>
              <a:defRPr sz="1425"/>
            </a:lvl6pPr>
            <a:lvl7pPr marL="1861800" indent="0">
              <a:buNone/>
              <a:defRPr sz="1425"/>
            </a:lvl7pPr>
            <a:lvl8pPr marL="2172100" indent="0">
              <a:buNone/>
              <a:defRPr sz="1425"/>
            </a:lvl8pPr>
            <a:lvl9pPr marL="2482399" indent="0">
              <a:buNone/>
              <a:defRPr sz="14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9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10300" indent="0">
              <a:buNone/>
              <a:defRPr sz="900"/>
            </a:lvl2pPr>
            <a:lvl3pPr marL="620599" indent="0">
              <a:buNone/>
              <a:defRPr sz="750"/>
            </a:lvl3pPr>
            <a:lvl4pPr marL="930901" indent="0">
              <a:buNone/>
              <a:defRPr sz="750"/>
            </a:lvl4pPr>
            <a:lvl5pPr marL="1241201" indent="0">
              <a:buNone/>
              <a:defRPr sz="750"/>
            </a:lvl5pPr>
            <a:lvl6pPr marL="1551500" indent="0">
              <a:buNone/>
              <a:defRPr sz="750"/>
            </a:lvl6pPr>
            <a:lvl7pPr marL="1861800" indent="0">
              <a:buNone/>
              <a:defRPr sz="750"/>
            </a:lvl7pPr>
            <a:lvl8pPr marL="2172100" indent="0">
              <a:buNone/>
              <a:defRPr sz="750"/>
            </a:lvl8pPr>
            <a:lvl9pPr marL="248239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11/8/25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6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10972800" cy="1143000"/>
          </a:xfrm>
          <a:prstGeom prst="rect">
            <a:avLst/>
          </a:prstGeom>
        </p:spPr>
        <p:txBody>
          <a:bodyPr vert="horz" lIns="82747" tIns="41374" rIns="82747" bIns="4137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5"/>
          </a:xfrm>
          <a:prstGeom prst="rect">
            <a:avLst/>
          </a:prstGeom>
        </p:spPr>
        <p:txBody>
          <a:bodyPr vert="horz" lIns="82747" tIns="41374" rIns="82747" bIns="4137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327D-5753-4F0C-9649-E640A9FD6C31}" type="datetimeFigureOut">
              <a:rPr lang="en-US" smtClean="0"/>
              <a:pPr/>
              <a:t>11/8/25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73"/>
            <a:ext cx="3860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5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xStyles>
    <p:titleStyle>
      <a:lvl1pPr algn="ctr" defTabSz="620599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2725" indent="-232725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4239" indent="-193939" algn="l" defTabSz="620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775751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0860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96349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»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06649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169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272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6375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103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20599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930901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241201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5515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8618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1721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482399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2300" y="3905251"/>
            <a:ext cx="3175000" cy="2675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Pastor: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Paul W. Young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Youth Pastor: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Joel P. Young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7300" y="3905251"/>
            <a:ext cx="7378700" cy="2774949"/>
          </a:xfrm>
          <a:prstGeom prst="rect">
            <a:avLst/>
          </a:prstGeom>
          <a:noFill/>
        </p:spPr>
        <p:txBody>
          <a:bodyPr wrap="square" lIns="62060" tIns="31031" rIns="62060" bIns="31031" rtlCol="0">
            <a:spAutoFit/>
          </a:bodyPr>
          <a:lstStyle/>
          <a:p>
            <a:r>
              <a:rPr lang="en-US" sz="3525" dirty="0">
                <a:latin typeface="Arial Black" panose="020B0A04020102020204" pitchFamily="34" charset="0"/>
              </a:rPr>
              <a:t>“…to Him be the glory in the church and in Christ Jesus to all generations forever and ever. Amen.” </a:t>
            </a:r>
          </a:p>
          <a:p>
            <a:r>
              <a:rPr lang="en-US" sz="3525" dirty="0">
                <a:latin typeface="Arial Black" panose="020B0A04020102020204" pitchFamily="34" charset="0"/>
              </a:rPr>
              <a:t>~ Ephesians 3:21 ~</a:t>
            </a:r>
          </a:p>
        </p:txBody>
      </p:sp>
      <p:pic>
        <p:nvPicPr>
          <p:cNvPr id="3" name="Picture 2" descr="A red background with white text">
            <a:extLst>
              <a:ext uri="{FF2B5EF4-FFF2-40B4-BE49-F238E27FC236}">
                <a16:creationId xmlns:a16="http://schemas.microsoft.com/office/drawing/2014/main" id="{1691B284-2002-97BF-1BA9-292401A5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7" y="0"/>
            <a:ext cx="8924925" cy="369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4200FC-A9FC-4F84-BA7B-F6E816763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292" y="0"/>
            <a:ext cx="6540708" cy="489921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13EC9-A493-47BA-A108-748506B2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12" y="389455"/>
            <a:ext cx="4561995" cy="4899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THIS WEDESNDAY!!!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4000" dirty="0"/>
              <a:t>Meal at 5:30 ($1.00 per person or $5.00 for the family) – </a:t>
            </a:r>
            <a:r>
              <a:rPr lang="en-US" sz="4000"/>
              <a:t>Grilled Cheese/Soup</a:t>
            </a:r>
            <a:endParaRPr lang="en-US" sz="40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4000" dirty="0"/>
              <a:t>AWANA Clubs 6:15-7:30</a:t>
            </a:r>
          </a:p>
        </p:txBody>
      </p:sp>
    </p:spTree>
    <p:extLst>
      <p:ext uri="{BB962C8B-B14F-4D97-AF65-F5344CB8AC3E}">
        <p14:creationId xmlns:p14="http://schemas.microsoft.com/office/powerpoint/2010/main" val="11953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856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63" y="645108"/>
            <a:ext cx="6250769" cy="54069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2028" y="1952251"/>
            <a:ext cx="3363974" cy="295349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Join us for Youth Group each Wednesday at 6:30pm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" y="1669810"/>
            <a:ext cx="3835488" cy="158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669810"/>
            <a:ext cx="5314543" cy="3375920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>
                <a:latin typeface="Arial Black" panose="020B0A04020102020204" pitchFamily="34" charset="0"/>
              </a:rPr>
              <a:t>Join us for Wednesday evening adult Bible study at 6:30pm (in person or Facebook Live)</a:t>
            </a:r>
          </a:p>
        </p:txBody>
      </p:sp>
    </p:spTree>
    <p:extLst>
      <p:ext uri="{BB962C8B-B14F-4D97-AF65-F5344CB8AC3E}">
        <p14:creationId xmlns:p14="http://schemas.microsoft.com/office/powerpoint/2010/main" val="502462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36">
            <a:extLst>
              <a:ext uri="{FF2B5EF4-FFF2-40B4-BE49-F238E27FC236}">
                <a16:creationId xmlns:a16="http://schemas.microsoft.com/office/drawing/2014/main" id="{2E921DFF-3001-46B5-95D2-66CA060F4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26"/>
            <a:ext cx="5614875" cy="680290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138">
            <a:extLst>
              <a:ext uri="{FF2B5EF4-FFF2-40B4-BE49-F238E27FC236}">
                <a16:creationId xmlns:a16="http://schemas.microsoft.com/office/drawing/2014/main" id="{4EA93698-222B-47A7-8E9B-667FAC990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5179" y="748906"/>
            <a:ext cx="6423644" cy="2957597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TheMaster’sBuilders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are on Facebook!!!</a:t>
            </a:r>
          </a:p>
        </p:txBody>
      </p:sp>
      <p:sp>
        <p:nvSpPr>
          <p:cNvPr id="1032" name="Rectangle 140">
            <a:extLst>
              <a:ext uri="{FF2B5EF4-FFF2-40B4-BE49-F238E27FC236}">
                <a16:creationId xmlns:a16="http://schemas.microsoft.com/office/drawing/2014/main" id="{AFEDA996-5744-4A88-B0DD-EC49C6D87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5581" y="4079694"/>
            <a:ext cx="4977975" cy="1979514"/>
          </a:xfrm>
          <a:prstGeom prst="rect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F4190075-DBDC-461D-AE04-64E2B67B1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01" y="4242846"/>
            <a:ext cx="1658819" cy="165881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content-dft4-1.xx.fbcdn.net/v/t1.0-1/c0.47.200.200/p200x200/11129146_803150933073114_3292074313274405113_n.jpg?oh=b38f724b1ad765d7cba95fa2d8b39ba0&amp;oe=59AC7A94">
            <a:extLst>
              <a:ext uri="{FF2B5EF4-FFF2-40B4-BE49-F238E27FC236}">
                <a16:creationId xmlns:a16="http://schemas.microsoft.com/office/drawing/2014/main" id="{6DCD8B9E-7565-480F-A6E6-E627DF5D3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055" y="4239061"/>
            <a:ext cx="1658819" cy="165881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AutoShape 4" descr="Image result for wooden decorative cross"/>
          <p:cNvSpPr>
            <a:spLocks noChangeAspect="1" noChangeArrowheads="1"/>
          </p:cNvSpPr>
          <p:nvPr/>
        </p:nvSpPr>
        <p:spPr bwMode="auto">
          <a:xfrm>
            <a:off x="2783681" y="748906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75"/>
          </a:p>
        </p:txBody>
      </p:sp>
    </p:spTree>
    <p:extLst>
      <p:ext uri="{BB962C8B-B14F-4D97-AF65-F5344CB8AC3E}">
        <p14:creationId xmlns:p14="http://schemas.microsoft.com/office/powerpoint/2010/main" val="182894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A68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7" r="-1" b="1113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34" y="4792936"/>
            <a:ext cx="7064121" cy="1522393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Arial Black" panose="020B0A04020102020204" pitchFamily="34" charset="0"/>
              </a:rPr>
              <a:t>Therefore, confess your sins to one another, and pray for one another so that you may be healed. The effective prayer of a righteous man can accomplish much. ~ James 5:16</a:t>
            </a:r>
          </a:p>
        </p:txBody>
      </p:sp>
    </p:spTree>
    <p:extLst>
      <p:ext uri="{BB962C8B-B14F-4D97-AF65-F5344CB8AC3E}">
        <p14:creationId xmlns:p14="http://schemas.microsoft.com/office/powerpoint/2010/main" val="69248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1"/>
            <a:ext cx="10972800" cy="3394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Summers Missionary Baptist Church</a:t>
            </a: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@</a:t>
            </a:r>
            <a:r>
              <a:rPr lang="en-US" sz="4000" dirty="0" err="1">
                <a:latin typeface="Arial Black" panose="020B0A04020102020204" pitchFamily="34" charset="0"/>
              </a:rPr>
              <a:t>SummersBaptist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www.summersbaptistchurch.org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050" y="2895601"/>
            <a:ext cx="742950" cy="72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366573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0"/>
            <a:ext cx="10007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663" y="1536290"/>
            <a:ext cx="5127029" cy="3785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>
                <a:latin typeface="Arial Black" panose="020B0A04020102020204" pitchFamily="34" charset="0"/>
              </a:rPr>
              <a:t>Our Weekly Sermon Slides, Welcome Slides, and Bulletins are now available on our website.</a:t>
            </a:r>
          </a:p>
        </p:txBody>
      </p:sp>
      <p:pic>
        <p:nvPicPr>
          <p:cNvPr id="1026" name="Picture 2" descr="http://www.drycreekbaptist.org/wp-content/uploads/2014/04/missed.jpg"/>
          <p:cNvPicPr>
            <a:picLocks noChangeAspect="1" noChangeArrowheads="1"/>
          </p:cNvPicPr>
          <p:nvPr/>
        </p:nvPicPr>
        <p:blipFill rotWithShape="1">
          <a:blip r:embed="rId2" cstate="print"/>
          <a:srcRect l="1776" r="309" b="3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13EC9-A493-47BA-A108-748506B2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12" y="1140541"/>
            <a:ext cx="4561995" cy="4985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Online Giving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Scan the code here or in the bulletin to submit your tithes and offerings via the Cash App.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0BF281-0C13-4DEF-978E-21863AAC4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45" y="127537"/>
            <a:ext cx="5257800" cy="599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5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13EC9-A493-47BA-A108-748506B2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91412" y="769066"/>
            <a:ext cx="4561995" cy="4985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now have a church app…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Download “</a:t>
            </a:r>
            <a:r>
              <a:rPr lang="en-US" sz="4000" dirty="0" err="1"/>
              <a:t>Churchflare</a:t>
            </a:r>
            <a:r>
              <a:rPr lang="en-US" sz="4000" dirty="0"/>
              <a:t>” and search for Summers Baptist Church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B15DD5C-38E4-4426-8072-53E8F0DF7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icture containing clipart&#10;&#10;Description automatically gener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83"/>
            <a:ext cx="3661831" cy="148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1" y="738619"/>
            <a:ext cx="11497181" cy="5765697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Today – Garland &amp; Gentry Spinks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Nov 16</a:t>
            </a:r>
            <a:r>
              <a:rPr lang="en-US" sz="4000" baseline="30000" dirty="0">
                <a:solidFill>
                  <a:srgbClr val="000000"/>
                </a:solidFill>
                <a:latin typeface="Arial Black" panose="020B0A04020102020204" pitchFamily="34" charset="0"/>
              </a:rPr>
              <a:t>th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– Maegan Bailey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Nov 23</a:t>
            </a:r>
            <a:r>
              <a:rPr lang="en-US" sz="4000" baseline="30000" dirty="0">
                <a:solidFill>
                  <a:srgbClr val="000000"/>
                </a:solidFill>
                <a:latin typeface="Arial Black" panose="020B0A04020102020204" pitchFamily="34" charset="0"/>
              </a:rPr>
              <a:t>rd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– Brenden &amp; </a:t>
            </a:r>
            <a:r>
              <a:rPr lang="en-US" sz="4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Emilianne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Cox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Nov 30</a:t>
            </a:r>
            <a:r>
              <a:rPr lang="en-US" sz="4000" baseline="30000" dirty="0">
                <a:solidFill>
                  <a:srgbClr val="000000"/>
                </a:solidFill>
                <a:latin typeface="Arial Black" panose="020B0A04020102020204" pitchFamily="34" charset="0"/>
              </a:rPr>
              <a:t>th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– </a:t>
            </a:r>
            <a:r>
              <a:rPr lang="en-US" sz="4000" i="1" dirty="0">
                <a:solidFill>
                  <a:srgbClr val="000000"/>
                </a:solidFill>
                <a:latin typeface="Arial Black" panose="020B0A04020102020204" pitchFamily="34" charset="0"/>
              </a:rPr>
              <a:t>The Hanging of the Greens</a:t>
            </a:r>
            <a:endParaRPr lang="en-US" sz="40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4" y="2019004"/>
            <a:ext cx="6211716" cy="2819991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Arial Black" panose="020B0A04020102020204" pitchFamily="34" charset="0"/>
                <a:cs typeface="Andalus" panose="02020603050405020304" pitchFamily="18" charset="-78"/>
              </a:rPr>
              <a:t>We need help in our Nursery ministry! Please see Bro Joel.</a:t>
            </a:r>
          </a:p>
        </p:txBody>
      </p:sp>
      <p:pic>
        <p:nvPicPr>
          <p:cNvPr id="2050" name="Picture 2" descr="A drawing of a cartoon character&#10;&#10;Description automatically generate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0" r="21631" b="-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97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76DF-BEBA-432E-AC1D-AB5AEE8B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Sunday Small Group Bible Studies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2270D-E712-4614-AB31-C6051755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3239" y="2386444"/>
            <a:ext cx="7669169" cy="375146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4400" dirty="0"/>
              <a:t>Grief Support – 2</a:t>
            </a:r>
            <a:r>
              <a:rPr lang="en-US" sz="4400" baseline="30000" dirty="0"/>
              <a:t>nd</a:t>
            </a:r>
            <a:r>
              <a:rPr lang="en-US" sz="4400" dirty="0"/>
              <a:t> Sunday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7C994-4E1A-42BB-A609-6F83D6B00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86444"/>
            <a:ext cx="3039015" cy="2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9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247</Words>
  <Application>Microsoft Macintosh PowerPoint</Application>
  <PresentationFormat>Widescreen</PresentationFormat>
  <Paragraphs>33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Sunday Small Group Bible Studies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Summers Baptist Church</dc:creator>
  <cp:lastModifiedBy>Summers Baptist Church</cp:lastModifiedBy>
  <cp:revision>220</cp:revision>
  <dcterms:created xsi:type="dcterms:W3CDTF">2020-10-11T01:34:48Z</dcterms:created>
  <dcterms:modified xsi:type="dcterms:W3CDTF">2025-11-09T04:02:28Z</dcterms:modified>
</cp:coreProperties>
</file>