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64" r:id="rId3"/>
    <p:sldId id="271" r:id="rId4"/>
    <p:sldId id="267" r:id="rId5"/>
    <p:sldId id="277" r:id="rId6"/>
    <p:sldId id="273" r:id="rId7"/>
    <p:sldId id="278" r:id="rId8"/>
    <p:sldId id="274" r:id="rId9"/>
    <p:sldId id="279" r:id="rId10"/>
    <p:sldId id="270" r:id="rId11"/>
    <p:sldId id="280" r:id="rId12"/>
    <p:sldId id="272" r:id="rId13"/>
    <p:sldId id="281" r:id="rId14"/>
    <p:sldId id="27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38" autoAdjust="0"/>
  </p:normalViewPr>
  <p:slideViewPr>
    <p:cSldViewPr>
      <p:cViewPr varScale="1">
        <p:scale>
          <a:sx n="64" d="100"/>
          <a:sy n="64" d="100"/>
        </p:scale>
        <p:origin x="954" y="1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8D0F61-3F79-4E6B-A8FE-4CC171528377}" type="datetimeFigureOut">
              <a:rPr lang="en-US" smtClean="0"/>
              <a:t>9/4/2026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D0A8A9-EBDA-4FCA-B31E-61453FA4D0A4}" type="slidenum">
              <a:rPr lang="en-US" smtClean="0"/>
              <a:t>‹#›</a:t>
            </a:fld>
            <a:endParaRPr lang="en-US" dirty="0"/>
          </a:p>
        </p:txBody>
      </p:sp>
    </p:spTree>
    <p:extLst>
      <p:ext uri="{BB962C8B-B14F-4D97-AF65-F5344CB8AC3E}">
        <p14:creationId xmlns:p14="http://schemas.microsoft.com/office/powerpoint/2010/main" val="3176741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D0A8A9-EBDA-4FCA-B31E-61453FA4D0A4}" type="slidenum">
              <a:rPr lang="en-US" smtClean="0"/>
              <a:t>4</a:t>
            </a:fld>
            <a:endParaRPr lang="en-US" dirty="0"/>
          </a:p>
        </p:txBody>
      </p:sp>
    </p:spTree>
    <p:extLst>
      <p:ext uri="{BB962C8B-B14F-4D97-AF65-F5344CB8AC3E}">
        <p14:creationId xmlns:p14="http://schemas.microsoft.com/office/powerpoint/2010/main" val="5633648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3556000" y="0"/>
            <a:ext cx="8636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Straight Connector 8"/>
          <p:cNvSpPr>
            <a:spLocks noChangeShapeType="1"/>
          </p:cNvSpPr>
          <p:nvPr/>
        </p:nvSpPr>
        <p:spPr bwMode="auto">
          <a:xfrm rot="16200000">
            <a:off x="127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sz="1800" dirty="0"/>
          </a:p>
        </p:txBody>
      </p:sp>
      <p:sp>
        <p:nvSpPr>
          <p:cNvPr id="12" name="Title 11"/>
          <p:cNvSpPr>
            <a:spLocks noGrp="1"/>
          </p:cNvSpPr>
          <p:nvPr>
            <p:ph type="ctrTitle"/>
          </p:nvPr>
        </p:nvSpPr>
        <p:spPr>
          <a:xfrm>
            <a:off x="4489157" y="533400"/>
            <a:ext cx="68072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4472589" y="3539864"/>
            <a:ext cx="6819704"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7828299" y="6557946"/>
            <a:ext cx="2669952" cy="226902"/>
          </a:xfrm>
        </p:spPr>
        <p:txBody>
          <a:bodyPr/>
          <a:lstStyle>
            <a:lvl1pPr>
              <a:defRPr lang="en-US" smtClean="0">
                <a:solidFill>
                  <a:srgbClr val="FFFFFF"/>
                </a:solidFill>
              </a:defRPr>
            </a:lvl1pPr>
            <a:extLst/>
          </a:lstStyle>
          <a:p>
            <a:fld id="{B9D9DCAA-D948-4C29-B2C3-25BB4D9C0ACC}" type="datetimeFigureOut">
              <a:rPr lang="en-US" smtClean="0"/>
              <a:pPr/>
              <a:t>9/4/2026</a:t>
            </a:fld>
            <a:endParaRPr lang="en-US" dirty="0"/>
          </a:p>
        </p:txBody>
      </p:sp>
      <p:sp>
        <p:nvSpPr>
          <p:cNvPr id="18" name="Footer Placeholder 17"/>
          <p:cNvSpPr>
            <a:spLocks noGrp="1"/>
          </p:cNvSpPr>
          <p:nvPr>
            <p:ph type="ftr" sz="quarter" idx="11"/>
          </p:nvPr>
        </p:nvSpPr>
        <p:spPr>
          <a:xfrm>
            <a:off x="3759200" y="6557946"/>
            <a:ext cx="3903629" cy="228600"/>
          </a:xfrm>
        </p:spPr>
        <p:txBody>
          <a:bodyPr/>
          <a:lstStyle>
            <a:lvl1pPr>
              <a:defRPr lang="en-US" dirty="0">
                <a:solidFill>
                  <a:srgbClr val="FFFFFF"/>
                </a:solidFill>
              </a:defRPr>
            </a:lvl1pPr>
            <a:extLst/>
          </a:lstStyle>
          <a:p>
            <a:endParaRPr lang="en-US" dirty="0"/>
          </a:p>
        </p:txBody>
      </p:sp>
      <p:sp>
        <p:nvSpPr>
          <p:cNvPr id="29" name="Slide Number Placeholder 28"/>
          <p:cNvSpPr>
            <a:spLocks noGrp="1"/>
          </p:cNvSpPr>
          <p:nvPr>
            <p:ph type="sldNum" sz="quarter" idx="12"/>
          </p:nvPr>
        </p:nvSpPr>
        <p:spPr>
          <a:xfrm>
            <a:off x="10507845" y="6556248"/>
            <a:ext cx="784448" cy="228600"/>
          </a:xfrm>
        </p:spPr>
        <p:txBody>
          <a:bodyPr/>
          <a:lstStyle>
            <a:lvl1pPr>
              <a:defRPr lang="en-US" smtClean="0">
                <a:solidFill>
                  <a:srgbClr val="FFFFFF"/>
                </a:solidFill>
              </a:defRPr>
            </a:lvl1pPr>
            <a:extLst/>
          </a:lstStyle>
          <a:p>
            <a:fld id="{3F1B2076-7E96-4170-A5BD-4F0DAB0015E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9D9DCAA-D948-4C29-B2C3-25BB4D9C0ACC}" type="datetimeFigureOut">
              <a:rPr lang="en-US" smtClean="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1B2076-7E96-4170-A5BD-4F0DAB0015E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422400" y="2821838"/>
            <a:ext cx="8340651"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422400" y="1905001"/>
            <a:ext cx="8340651"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298984" y="6556810"/>
            <a:ext cx="2669952" cy="226902"/>
          </a:xfrm>
        </p:spPr>
        <p:txBody>
          <a:bodyPr bIns="0" anchor="b"/>
          <a:lstStyle>
            <a:lvl1pPr>
              <a:defRPr>
                <a:solidFill>
                  <a:schemeClr val="tx2"/>
                </a:solidFill>
              </a:defRPr>
            </a:lvl1pPr>
            <a:extLst/>
          </a:lstStyle>
          <a:p>
            <a:fld id="{B9D9DCAA-D948-4C29-B2C3-25BB4D9C0ACC}" type="datetimeFigureOut">
              <a:rPr lang="en-US" smtClean="0"/>
              <a:pPr/>
              <a:t>9/4/2026</a:t>
            </a:fld>
            <a:endParaRPr lang="en-US" dirty="0"/>
          </a:p>
        </p:txBody>
      </p:sp>
      <p:sp>
        <p:nvSpPr>
          <p:cNvPr id="5" name="Footer Placeholder 4"/>
          <p:cNvSpPr>
            <a:spLocks noGrp="1"/>
          </p:cNvSpPr>
          <p:nvPr>
            <p:ph type="ftr" sz="quarter" idx="11"/>
          </p:nvPr>
        </p:nvSpPr>
        <p:spPr>
          <a:xfrm>
            <a:off x="2313811" y="6556810"/>
            <a:ext cx="3860800" cy="228600"/>
          </a:xfrm>
        </p:spPr>
        <p:txBody>
          <a:bodyPr bIns="0" anchor="b"/>
          <a:lstStyle>
            <a:lvl1pPr>
              <a:defRPr>
                <a:solidFill>
                  <a:schemeClr val="tx2"/>
                </a:solidFill>
              </a:defRPr>
            </a:lvl1pPr>
            <a:extLst/>
          </a:lstStyle>
          <a:p>
            <a:endParaRPr lang="en-US" dirty="0"/>
          </a:p>
        </p:txBody>
      </p:sp>
      <p:sp>
        <p:nvSpPr>
          <p:cNvPr id="6" name="Slide Number Placeholder 5"/>
          <p:cNvSpPr>
            <a:spLocks noGrp="1"/>
          </p:cNvSpPr>
          <p:nvPr>
            <p:ph type="sldNum" sz="quarter" idx="12"/>
          </p:nvPr>
        </p:nvSpPr>
        <p:spPr>
          <a:xfrm>
            <a:off x="8978603" y="6555112"/>
            <a:ext cx="784448" cy="228600"/>
          </a:xfrm>
        </p:spPr>
        <p:txBody>
          <a:bodyPr/>
          <a:lstStyle/>
          <a:p>
            <a:fld id="{3F1B2076-7E96-4170-A5BD-4F0DAB0015E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600201"/>
            <a:ext cx="469392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571744" y="1600201"/>
            <a:ext cx="469392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9D9DCAA-D948-4C29-B2C3-25BB4D9C0ACC}" type="datetimeFigureOut">
              <a:rPr lang="en-US" smtClean="0"/>
              <a:pPr/>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1B2076-7E96-4170-A5BD-4F0DAB0015E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5867400"/>
            <a:ext cx="469392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5571744" y="5867400"/>
            <a:ext cx="469392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711840"/>
            <a:ext cx="469392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5571744" y="1711840"/>
            <a:ext cx="469392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9D9DCAA-D948-4C29-B2C3-25BB4D9C0ACC}" type="datetimeFigureOut">
              <a:rPr lang="en-US" smtClean="0"/>
              <a:pPr/>
              <a:t>9/4/2026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F1B2076-7E96-4170-A5BD-4F0DAB0015E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B9D9DCAA-D948-4C29-B2C3-25BB4D9C0ACC}" type="datetimeFigureOut">
              <a:rPr lang="en-US" smtClean="0"/>
              <a:pPr/>
              <a:t>9/4/2026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F1B2076-7E96-4170-A5BD-4F0DAB0015E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B9D9DCAA-D948-4C29-B2C3-25BB4D9C0ACC}" type="datetimeFigureOut">
              <a:rPr lang="en-US" smtClean="0"/>
              <a:pPr/>
              <a:t>9/4/2026</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dirty="0"/>
          </a:p>
        </p:txBody>
      </p:sp>
      <p:sp>
        <p:nvSpPr>
          <p:cNvPr id="4" name="Slide Number Placeholder 3"/>
          <p:cNvSpPr>
            <a:spLocks noGrp="1"/>
          </p:cNvSpPr>
          <p:nvPr>
            <p:ph type="sldNum" sz="quarter" idx="12"/>
          </p:nvPr>
        </p:nvSpPr>
        <p:spPr/>
        <p:txBody>
          <a:bodyPr/>
          <a:lstStyle/>
          <a:p>
            <a:fld id="{3F1B2076-7E96-4170-A5BD-4F0DAB0015E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86384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609600" y="1497416"/>
            <a:ext cx="786384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609600" y="2133600"/>
            <a:ext cx="9652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9D9DCAA-D948-4C29-B2C3-25BB4D9C0ACC}" type="datetimeFigureOut">
              <a:rPr lang="en-US" smtClean="0"/>
              <a:pPr/>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1B2076-7E96-4170-A5BD-4F0DAB0015E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797292" y="1004669"/>
            <a:ext cx="5759369"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9" name="Rectangle 8"/>
          <p:cNvSpPr/>
          <p:nvPr/>
        </p:nvSpPr>
        <p:spPr>
          <a:xfrm rot="21420000">
            <a:off x="795609" y="998817"/>
            <a:ext cx="5759369"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2" name="Title 1"/>
          <p:cNvSpPr>
            <a:spLocks noGrp="1"/>
          </p:cNvSpPr>
          <p:nvPr>
            <p:ph type="title"/>
          </p:nvPr>
        </p:nvSpPr>
        <p:spPr>
          <a:xfrm>
            <a:off x="7185464" y="1143000"/>
            <a:ext cx="4572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7185464" y="3283634"/>
            <a:ext cx="4572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B9D9DCAA-D948-4C29-B2C3-25BB4D9C0ACC}" type="datetimeFigureOut">
              <a:rPr lang="en-US" smtClean="0"/>
              <a:pPr/>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1B2076-7E96-4170-A5BD-4F0DAB0015E1}" type="slidenum">
              <a:rPr lang="en-US" smtClean="0"/>
              <a:pPr/>
              <a:t>‹#›</a:t>
            </a:fld>
            <a:endParaRPr lang="en-US" dirty="0"/>
          </a:p>
        </p:txBody>
      </p:sp>
      <p:sp>
        <p:nvSpPr>
          <p:cNvPr id="10" name="Picture Placeholder 9"/>
          <p:cNvSpPr>
            <a:spLocks noGrp="1"/>
          </p:cNvSpPr>
          <p:nvPr>
            <p:ph type="pic" idx="1"/>
          </p:nvPr>
        </p:nvSpPr>
        <p:spPr>
          <a:xfrm>
            <a:off x="884909" y="1041002"/>
            <a:ext cx="560832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a:t>Click icon to add picture</a:t>
            </a: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9D9DCAA-D948-4C29-B2C3-25BB4D9C0ACC}" type="datetimeFigureOut">
              <a:rPr lang="en-US" smtClean="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1B2076-7E96-4170-A5BD-4F0DAB0015E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274956"/>
            <a:ext cx="2032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5657088" y="6557946"/>
            <a:ext cx="2669952" cy="226902"/>
          </a:xfrm>
        </p:spPr>
        <p:txBody>
          <a:bodyPr/>
          <a:lstStyle/>
          <a:p>
            <a:fld id="{B9D9DCAA-D948-4C29-B2C3-25BB4D9C0ACC}" type="datetimeFigureOut">
              <a:rPr lang="en-US" smtClean="0"/>
              <a:pPr/>
              <a:t>9/4/2026</a:t>
            </a:fld>
            <a:endParaRPr lang="en-US" dirty="0"/>
          </a:p>
        </p:txBody>
      </p:sp>
      <p:sp>
        <p:nvSpPr>
          <p:cNvPr id="5" name="Footer Placeholder 4"/>
          <p:cNvSpPr>
            <a:spLocks noGrp="1"/>
          </p:cNvSpPr>
          <p:nvPr>
            <p:ph type="ftr" sz="quarter" idx="11"/>
          </p:nvPr>
        </p:nvSpPr>
        <p:spPr>
          <a:xfrm>
            <a:off x="609600" y="6556248"/>
            <a:ext cx="4876800" cy="228600"/>
          </a:xfrm>
        </p:spPr>
        <p:txBody>
          <a:bodyPr/>
          <a:lstStyle/>
          <a:p>
            <a:endParaRPr lang="en-US" dirty="0"/>
          </a:p>
        </p:txBody>
      </p:sp>
      <p:sp>
        <p:nvSpPr>
          <p:cNvPr id="6" name="Slide Number Placeholder 5"/>
          <p:cNvSpPr>
            <a:spLocks noGrp="1"/>
          </p:cNvSpPr>
          <p:nvPr>
            <p:ph type="sldNum" sz="quarter" idx="12"/>
          </p:nvPr>
        </p:nvSpPr>
        <p:spPr>
          <a:xfrm>
            <a:off x="8339328" y="6553200"/>
            <a:ext cx="784448" cy="228600"/>
          </a:xfrm>
        </p:spPr>
        <p:txBody>
          <a:bodyPr/>
          <a:lstStyle>
            <a:lvl1pPr>
              <a:defRPr>
                <a:solidFill>
                  <a:schemeClr val="tx2"/>
                </a:solidFill>
              </a:defRPr>
            </a:lvl1pPr>
            <a:extLst/>
          </a:lstStyle>
          <a:p>
            <a:fld id="{3F1B2076-7E96-4170-A5BD-4F0DAB0015E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10871200" y="0"/>
            <a:ext cx="13208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 name="Title Placeholder 2"/>
          <p:cNvSpPr>
            <a:spLocks noGrp="1"/>
          </p:cNvSpPr>
          <p:nvPr>
            <p:ph type="title"/>
          </p:nvPr>
        </p:nvSpPr>
        <p:spPr>
          <a:xfrm>
            <a:off x="609600" y="320040"/>
            <a:ext cx="9652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609600" y="1609416"/>
            <a:ext cx="9652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5661248" y="6557946"/>
            <a:ext cx="2669952" cy="226902"/>
          </a:xfrm>
          <a:prstGeom prst="rect">
            <a:avLst/>
          </a:prstGeom>
        </p:spPr>
        <p:txBody>
          <a:bodyPr vert="horz" tIns="0" bIns="0" anchor="b"/>
          <a:lstStyle>
            <a:lvl1pPr algn="l" eaLnBrk="1" latinLnBrk="0" hangingPunct="1">
              <a:defRPr kumimoji="0" sz="1000">
                <a:solidFill>
                  <a:schemeClr val="tx2"/>
                </a:solidFill>
              </a:defRPr>
            </a:lvl1pPr>
            <a:extLst/>
          </a:lstStyle>
          <a:p>
            <a:fld id="{B9D9DCAA-D948-4C29-B2C3-25BB4D9C0ACC}" type="datetimeFigureOut">
              <a:rPr lang="en-US" smtClean="0"/>
              <a:pPr/>
              <a:t>9/4/2026</a:t>
            </a:fld>
            <a:endParaRPr lang="en-US" dirty="0"/>
          </a:p>
        </p:txBody>
      </p:sp>
      <p:sp>
        <p:nvSpPr>
          <p:cNvPr id="4" name="Footer Placeholder 3"/>
          <p:cNvSpPr>
            <a:spLocks noGrp="1"/>
          </p:cNvSpPr>
          <p:nvPr>
            <p:ph type="ftr" sz="quarter" idx="3"/>
          </p:nvPr>
        </p:nvSpPr>
        <p:spPr>
          <a:xfrm>
            <a:off x="609600" y="6557946"/>
            <a:ext cx="48768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dirty="0"/>
          </a:p>
        </p:txBody>
      </p:sp>
      <p:sp>
        <p:nvSpPr>
          <p:cNvPr id="16" name="Slide Number Placeholder 15"/>
          <p:cNvSpPr>
            <a:spLocks noGrp="1"/>
          </p:cNvSpPr>
          <p:nvPr>
            <p:ph type="sldNum" sz="quarter" idx="4"/>
          </p:nvPr>
        </p:nvSpPr>
        <p:spPr>
          <a:xfrm>
            <a:off x="8335264" y="6556248"/>
            <a:ext cx="784448"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3F1B2076-7E96-4170-A5BD-4F0DAB0015E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81400" y="914400"/>
            <a:ext cx="8382000" cy="3505200"/>
          </a:xfrm>
        </p:spPr>
        <p:txBody>
          <a:bodyPr/>
          <a:lstStyle/>
          <a:p>
            <a:pPr algn="ctr"/>
            <a:r>
              <a:rPr lang="en-US" sz="6600" dirty="0">
                <a:solidFill>
                  <a:schemeClr val="bg1"/>
                </a:solidFill>
                <a:effectLst>
                  <a:outerShdw blurRad="38100" dist="38100" dir="2700000" algn="tl">
                    <a:srgbClr val="000000">
                      <a:alpha val="43137"/>
                    </a:srgbClr>
                  </a:outerShdw>
                </a:effectLst>
                <a:latin typeface="+mn-lt"/>
              </a:rPr>
              <a:t>The rapture of </a:t>
            </a:r>
            <a:br>
              <a:rPr lang="en-US" sz="6600" dirty="0">
                <a:solidFill>
                  <a:schemeClr val="bg1"/>
                </a:solidFill>
                <a:effectLst>
                  <a:outerShdw blurRad="38100" dist="38100" dir="2700000" algn="tl">
                    <a:srgbClr val="000000">
                      <a:alpha val="43137"/>
                    </a:srgbClr>
                  </a:outerShdw>
                </a:effectLst>
                <a:latin typeface="+mn-lt"/>
              </a:rPr>
            </a:br>
            <a:r>
              <a:rPr lang="en-US" sz="6600" dirty="0">
                <a:solidFill>
                  <a:schemeClr val="bg1"/>
                </a:solidFill>
                <a:effectLst>
                  <a:outerShdw blurRad="38100" dist="38100" dir="2700000" algn="tl">
                    <a:srgbClr val="000000">
                      <a:alpha val="43137"/>
                    </a:srgbClr>
                  </a:outerShdw>
                </a:effectLst>
                <a:latin typeface="+mn-lt"/>
              </a:rPr>
              <a:t>the saints</a:t>
            </a:r>
            <a:br>
              <a:rPr lang="en-US" dirty="0"/>
            </a:br>
            <a:br>
              <a:rPr lang="en-US" dirty="0"/>
            </a:br>
            <a:br>
              <a:rPr lang="en-US" dirty="0"/>
            </a:br>
            <a:endParaRPr lang="en-US" dirty="0"/>
          </a:p>
        </p:txBody>
      </p:sp>
      <p:sp>
        <p:nvSpPr>
          <p:cNvPr id="3" name="Subtitle 2"/>
          <p:cNvSpPr>
            <a:spLocks noGrp="1"/>
          </p:cNvSpPr>
          <p:nvPr>
            <p:ph type="subTitle" idx="1"/>
          </p:nvPr>
        </p:nvSpPr>
        <p:spPr>
          <a:xfrm>
            <a:off x="3581400" y="3539864"/>
            <a:ext cx="8610600" cy="1101248"/>
          </a:xfrm>
        </p:spPr>
        <p:txBody>
          <a:bodyPr/>
          <a:lstStyle/>
          <a:p>
            <a:pPr algn="ctr"/>
            <a:r>
              <a:rPr lang="en-US" sz="5600" b="1" dirty="0">
                <a:solidFill>
                  <a:schemeClr val="bg1"/>
                </a:solidFill>
                <a:effectLst>
                  <a:outerShdw blurRad="38100" dist="38100" dir="2700000" algn="tl">
                    <a:srgbClr val="000000">
                      <a:alpha val="43137"/>
                    </a:srgbClr>
                  </a:outerShdw>
                </a:effectLst>
              </a:rPr>
              <a:t>1 Thessalonians 4 :13-18</a:t>
            </a:r>
          </a:p>
          <a:p>
            <a:pPr algn="ctr"/>
            <a:endParaRPr lang="en-US" sz="2400" b="1" dirty="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
            <a:ext cx="11049000" cy="6629400"/>
          </a:xfrm>
        </p:spPr>
        <p:txBody>
          <a:bodyPr>
            <a:normAutofit lnSpcReduction="10000"/>
          </a:bodyPr>
          <a:lstStyle/>
          <a:p>
            <a:pPr marL="0" lvl="0" indent="0">
              <a:buNone/>
            </a:pPr>
            <a:r>
              <a:rPr lang="en-US" sz="4800" b="1" dirty="0"/>
              <a:t> </a:t>
            </a:r>
          </a:p>
          <a:p>
            <a:pPr lvl="0"/>
            <a:r>
              <a:rPr lang="en-US" sz="5200" b="1" dirty="0">
                <a:effectLst>
                  <a:outerShdw blurRad="38100" dist="38100" dir="2700000" algn="tl">
                    <a:srgbClr val="000000">
                      <a:alpha val="43137"/>
                    </a:srgbClr>
                  </a:outerShdw>
                </a:effectLst>
                <a:latin typeface="+mj-lt"/>
              </a:rPr>
              <a:t>QUESTIONS ABOUT THE RAPTURE</a:t>
            </a:r>
          </a:p>
          <a:p>
            <a:pPr marL="0" lvl="0" indent="0">
              <a:buNone/>
            </a:pPr>
            <a:endParaRPr lang="en-US" sz="6000" b="1" dirty="0">
              <a:effectLst>
                <a:outerShdw blurRad="38100" dist="38100" dir="2700000" algn="tl">
                  <a:srgbClr val="000000">
                    <a:alpha val="43137"/>
                  </a:srgbClr>
                </a:outerShdw>
              </a:effectLst>
              <a:latin typeface="+mj-lt"/>
            </a:endParaRPr>
          </a:p>
          <a:p>
            <a:pPr lvl="0"/>
            <a:r>
              <a:rPr lang="en-US" sz="5200" b="1" dirty="0">
                <a:effectLst>
                  <a:outerShdw blurRad="38100" dist="38100" dir="2700000" algn="tl">
                    <a:srgbClr val="000000">
                      <a:alpha val="43137"/>
                    </a:srgbClr>
                  </a:outerShdw>
                </a:effectLst>
                <a:latin typeface="+mj-lt"/>
              </a:rPr>
              <a:t>OBJECTIONS TO THE RAPTURE</a:t>
            </a:r>
          </a:p>
          <a:p>
            <a:pPr marL="0" lvl="0" indent="0">
              <a:buNone/>
            </a:pPr>
            <a:endParaRPr lang="en-US" sz="6000" b="1" dirty="0">
              <a:effectLst>
                <a:outerShdw blurRad="38100" dist="38100" dir="2700000" algn="tl">
                  <a:srgbClr val="000000">
                    <a:alpha val="43137"/>
                  </a:srgbClr>
                </a:outerShdw>
              </a:effectLst>
              <a:latin typeface="+mj-lt"/>
            </a:endParaRPr>
          </a:p>
          <a:p>
            <a:pPr lvl="0"/>
            <a:r>
              <a:rPr lang="en-US" sz="5100" b="1" dirty="0">
                <a:effectLst>
                  <a:outerShdw blurRad="38100" dist="38100" dir="2700000" algn="tl">
                    <a:srgbClr val="000000">
                      <a:alpha val="43137"/>
                    </a:srgbClr>
                  </a:outerShdw>
                </a:effectLst>
                <a:latin typeface="+mj-lt"/>
              </a:rPr>
              <a:t>CONFUSION ABOUT THE RAPTURE</a:t>
            </a:r>
          </a:p>
          <a:p>
            <a:pPr lvl="0"/>
            <a:endParaRPr lang="en-US" sz="4800" b="1" dirty="0"/>
          </a:p>
          <a:p>
            <a:pPr marL="0" lvl="0" indent="0">
              <a:buNone/>
            </a:pPr>
            <a:r>
              <a:rPr lang="en-US" sz="4800" b="1" dirty="0"/>
              <a:t>   </a:t>
            </a:r>
          </a:p>
          <a:p>
            <a:pPr mar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F5B65-A823-47E3-A8B7-778CC2F7F041}"/>
              </a:ext>
            </a:extLst>
          </p:cNvPr>
          <p:cNvSpPr>
            <a:spLocks noGrp="1"/>
          </p:cNvSpPr>
          <p:nvPr>
            <p:ph type="title"/>
          </p:nvPr>
        </p:nvSpPr>
        <p:spPr>
          <a:xfrm>
            <a:off x="0" y="0"/>
            <a:ext cx="10972800" cy="990600"/>
          </a:xfrm>
        </p:spPr>
        <p:txBody>
          <a:bodyPr>
            <a:noAutofit/>
          </a:bodyPr>
          <a:lstStyle/>
          <a:p>
            <a:pPr algn="ctr"/>
            <a:r>
              <a:rPr lang="en-US" sz="5000" dirty="0">
                <a:solidFill>
                  <a:schemeClr val="tx1"/>
                </a:solidFill>
                <a:effectLst>
                  <a:outerShdw blurRad="38100" dist="38100" dir="2700000" algn="tl">
                    <a:srgbClr val="000000">
                      <a:alpha val="43137"/>
                    </a:srgbClr>
                  </a:outerShdw>
                </a:effectLst>
              </a:rPr>
              <a:t>Views concerning the rapture</a:t>
            </a:r>
          </a:p>
        </p:txBody>
      </p:sp>
      <p:sp>
        <p:nvSpPr>
          <p:cNvPr id="3" name="Content Placeholder 2">
            <a:extLst>
              <a:ext uri="{FF2B5EF4-FFF2-40B4-BE49-F238E27FC236}">
                <a16:creationId xmlns:a16="http://schemas.microsoft.com/office/drawing/2014/main" id="{37786194-2404-4B58-A161-0C064014A31B}"/>
              </a:ext>
            </a:extLst>
          </p:cNvPr>
          <p:cNvSpPr>
            <a:spLocks noGrp="1"/>
          </p:cNvSpPr>
          <p:nvPr>
            <p:ph idx="1"/>
          </p:nvPr>
        </p:nvSpPr>
        <p:spPr>
          <a:xfrm>
            <a:off x="0" y="1143000"/>
            <a:ext cx="10820400" cy="5715000"/>
          </a:xfrm>
        </p:spPr>
        <p:txBody>
          <a:bodyPr>
            <a:normAutofit/>
          </a:bodyPr>
          <a:lstStyle/>
          <a:p>
            <a:r>
              <a:rPr lang="en-US" sz="4800" dirty="0"/>
              <a:t> </a:t>
            </a:r>
            <a:r>
              <a:rPr lang="en-US" sz="4800" b="1" dirty="0">
                <a:effectLst>
                  <a:outerShdw blurRad="38100" dist="38100" dir="2700000" algn="tl">
                    <a:srgbClr val="000000">
                      <a:alpha val="43137"/>
                    </a:srgbClr>
                  </a:outerShdw>
                </a:effectLst>
              </a:rPr>
              <a:t>	</a:t>
            </a:r>
            <a:r>
              <a:rPr lang="en-US" sz="6000" b="1" dirty="0">
                <a:effectLst>
                  <a:outerShdw blurRad="38100" dist="38100" dir="2700000" algn="tl">
                    <a:srgbClr val="000000">
                      <a:alpha val="43137"/>
                    </a:srgbClr>
                  </a:outerShdw>
                </a:effectLst>
              </a:rPr>
              <a:t>Pre-tribulation View</a:t>
            </a:r>
          </a:p>
          <a:p>
            <a:endParaRPr lang="en-US" sz="4800" b="1" dirty="0">
              <a:effectLst>
                <a:outerShdw blurRad="38100" dist="38100" dir="2700000" algn="tl">
                  <a:srgbClr val="000000">
                    <a:alpha val="43137"/>
                  </a:srgbClr>
                </a:outerShdw>
              </a:effectLst>
            </a:endParaRPr>
          </a:p>
          <a:p>
            <a:r>
              <a:rPr lang="en-US" sz="4800" b="1" dirty="0">
                <a:effectLst>
                  <a:outerShdw blurRad="38100" dist="38100" dir="2700000" algn="tl">
                    <a:srgbClr val="000000">
                      <a:alpha val="43137"/>
                    </a:srgbClr>
                  </a:outerShdw>
                </a:effectLst>
              </a:rPr>
              <a:t> 	</a:t>
            </a:r>
            <a:r>
              <a:rPr lang="en-US" sz="6000" b="1" dirty="0">
                <a:effectLst>
                  <a:outerShdw blurRad="38100" dist="38100" dir="2700000" algn="tl">
                    <a:srgbClr val="000000">
                      <a:alpha val="43137"/>
                    </a:srgbClr>
                  </a:outerShdw>
                </a:effectLst>
              </a:rPr>
              <a:t>Mid-tribulation View</a:t>
            </a:r>
          </a:p>
          <a:p>
            <a:endParaRPr lang="en-US" sz="4800" b="1" dirty="0">
              <a:effectLst>
                <a:outerShdw blurRad="38100" dist="38100" dir="2700000" algn="tl">
                  <a:srgbClr val="000000">
                    <a:alpha val="43137"/>
                  </a:srgbClr>
                </a:outerShdw>
              </a:effectLst>
            </a:endParaRPr>
          </a:p>
          <a:p>
            <a:r>
              <a:rPr lang="en-US" sz="4800" b="1" dirty="0">
                <a:effectLst>
                  <a:outerShdw blurRad="38100" dist="38100" dir="2700000" algn="tl">
                    <a:srgbClr val="000000">
                      <a:alpha val="43137"/>
                    </a:srgbClr>
                  </a:outerShdw>
                </a:effectLst>
              </a:rPr>
              <a:t> 	</a:t>
            </a:r>
            <a:r>
              <a:rPr lang="en-US" sz="6000" b="1" dirty="0">
                <a:effectLst>
                  <a:outerShdw blurRad="38100" dist="38100" dir="2700000" algn="tl">
                    <a:srgbClr val="000000">
                      <a:alpha val="43137"/>
                    </a:srgbClr>
                  </a:outerShdw>
                </a:effectLst>
              </a:rPr>
              <a:t>Post-tribulation View</a:t>
            </a:r>
          </a:p>
        </p:txBody>
      </p:sp>
    </p:spTree>
    <p:extLst>
      <p:ext uri="{BB962C8B-B14F-4D97-AF65-F5344CB8AC3E}">
        <p14:creationId xmlns:p14="http://schemas.microsoft.com/office/powerpoint/2010/main" val="3485263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457200"/>
            <a:ext cx="10744200" cy="6248400"/>
          </a:xfrm>
        </p:spPr>
        <p:txBody>
          <a:bodyPr>
            <a:normAutofit/>
          </a:bodyPr>
          <a:lstStyle/>
          <a:p>
            <a:pPr marL="0" indent="0" algn="just">
              <a:buNone/>
            </a:pPr>
            <a:r>
              <a:rPr lang="en-US" sz="5200" b="1" dirty="0">
                <a:effectLst>
                  <a:outerShdw blurRad="38100" dist="38100" dir="2700000" algn="tl">
                    <a:srgbClr val="000000">
                      <a:alpha val="43137"/>
                    </a:srgbClr>
                  </a:outerShdw>
                </a:effectLst>
              </a:rPr>
              <a:t>1 Thessalonians 4 </a:t>
            </a:r>
            <a:r>
              <a:rPr lang="en-US" sz="5200" b="1" i="0" baseline="30000" dirty="0">
                <a:solidFill>
                  <a:srgbClr val="000000"/>
                </a:solidFill>
                <a:effectLst>
                  <a:outerShdw blurRad="38100" dist="38100" dir="2700000" algn="tl">
                    <a:srgbClr val="000000">
                      <a:alpha val="43137"/>
                    </a:srgbClr>
                  </a:outerShdw>
                </a:effectLst>
                <a:latin typeface="system-ui"/>
              </a:rPr>
              <a:t>13 </a:t>
            </a:r>
            <a:r>
              <a:rPr lang="en-US" sz="6600" b="1" i="0" dirty="0">
                <a:solidFill>
                  <a:srgbClr val="000000"/>
                </a:solidFill>
                <a:effectLst>
                  <a:outerShdw blurRad="38100" dist="38100" dir="2700000" algn="tl">
                    <a:srgbClr val="000000">
                      <a:alpha val="43137"/>
                    </a:srgbClr>
                  </a:outerShdw>
                </a:effectLst>
                <a:latin typeface="system-ui"/>
              </a:rPr>
              <a:t>But I would not have you to be ignorant, brethren, concerning them which are asleep, that ye sorrow not, even as others which have no hope.</a:t>
            </a:r>
          </a:p>
          <a:p>
            <a:pPr marL="0" indent="0" algn="just">
              <a:buNone/>
            </a:pPr>
            <a:endParaRPr lang="en-US" sz="5400" b="1" i="0" dirty="0">
              <a:solidFill>
                <a:srgbClr val="000000"/>
              </a:solidFill>
              <a:effectLst/>
              <a:latin typeface="system-ui"/>
            </a:endParaRPr>
          </a:p>
          <a:p>
            <a:pPr>
              <a:buNone/>
            </a:pPr>
            <a:endParaRPr lang="en-US" sz="54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6231B-44EA-9C18-DC80-98BA0FE268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B79397-E874-3A67-A04D-9C10A8EA56C2}"/>
              </a:ext>
            </a:extLst>
          </p:cNvPr>
          <p:cNvSpPr>
            <a:spLocks noGrp="1"/>
          </p:cNvSpPr>
          <p:nvPr>
            <p:ph idx="1"/>
          </p:nvPr>
        </p:nvSpPr>
        <p:spPr>
          <a:xfrm>
            <a:off x="76200" y="228600"/>
            <a:ext cx="10744200" cy="6477000"/>
          </a:xfrm>
        </p:spPr>
        <p:txBody>
          <a:bodyPr>
            <a:normAutofit/>
          </a:bodyPr>
          <a:lstStyle/>
          <a:p>
            <a:pPr marL="0" indent="0" algn="just">
              <a:buNone/>
            </a:pPr>
            <a:r>
              <a:rPr lang="en-US" sz="5400" b="1" i="0" baseline="30000" dirty="0">
                <a:solidFill>
                  <a:srgbClr val="000000"/>
                </a:solidFill>
                <a:effectLst>
                  <a:outerShdw blurRad="38100" dist="38100" dir="2700000" algn="tl">
                    <a:srgbClr val="000000">
                      <a:alpha val="43137"/>
                    </a:srgbClr>
                  </a:outerShdw>
                </a:effectLst>
                <a:latin typeface="system-ui"/>
              </a:rPr>
              <a:t>14 </a:t>
            </a:r>
            <a:r>
              <a:rPr lang="en-US" sz="6600" b="1" i="0" dirty="0">
                <a:solidFill>
                  <a:srgbClr val="000000"/>
                </a:solidFill>
                <a:effectLst>
                  <a:outerShdw blurRad="38100" dist="38100" dir="2700000" algn="tl">
                    <a:srgbClr val="000000">
                      <a:alpha val="43137"/>
                    </a:srgbClr>
                  </a:outerShdw>
                </a:effectLst>
                <a:latin typeface="system-ui"/>
              </a:rPr>
              <a:t>For if we believe that Jesus died and rose again, even so them also which sleep in Jesus will God bring with him</a:t>
            </a:r>
            <a:r>
              <a:rPr lang="en-US" sz="6600" b="1" i="0" dirty="0">
                <a:solidFill>
                  <a:srgbClr val="000000"/>
                </a:solidFill>
                <a:effectLst/>
                <a:latin typeface="system-ui"/>
              </a:rPr>
              <a:t>.</a:t>
            </a:r>
          </a:p>
          <a:p>
            <a:pPr>
              <a:buNone/>
            </a:pPr>
            <a:endParaRPr lang="en-US" sz="5400" b="1" dirty="0"/>
          </a:p>
        </p:txBody>
      </p:sp>
    </p:spTree>
    <p:extLst>
      <p:ext uri="{BB962C8B-B14F-4D97-AF65-F5344CB8AC3E}">
        <p14:creationId xmlns:p14="http://schemas.microsoft.com/office/powerpoint/2010/main" val="3423655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28600"/>
            <a:ext cx="10744200" cy="6477000"/>
          </a:xfrm>
        </p:spPr>
        <p:txBody>
          <a:bodyPr>
            <a:normAutofit/>
          </a:bodyPr>
          <a:lstStyle/>
          <a:p>
            <a:pPr marL="0" indent="0" algn="just">
              <a:buNone/>
            </a:pPr>
            <a:r>
              <a:rPr lang="en-US" sz="4800" b="1" i="0" baseline="30000" dirty="0">
                <a:solidFill>
                  <a:srgbClr val="000000"/>
                </a:solidFill>
                <a:effectLst>
                  <a:outerShdw blurRad="38100" dist="38100" dir="2700000" algn="tl">
                    <a:srgbClr val="000000">
                      <a:alpha val="43137"/>
                    </a:srgbClr>
                  </a:outerShdw>
                </a:effectLst>
                <a:latin typeface="system-ui"/>
              </a:rPr>
              <a:t>15</a:t>
            </a:r>
            <a:r>
              <a:rPr lang="en-US" sz="4800" b="1" i="0" baseline="30000" dirty="0">
                <a:solidFill>
                  <a:srgbClr val="000000"/>
                </a:solidFill>
                <a:effectLst/>
                <a:latin typeface="system-ui"/>
              </a:rPr>
              <a:t> </a:t>
            </a:r>
            <a:r>
              <a:rPr lang="en-US" sz="6600" b="1" i="0" dirty="0">
                <a:solidFill>
                  <a:srgbClr val="000000"/>
                </a:solidFill>
                <a:effectLst>
                  <a:outerShdw blurRad="38100" dist="38100" dir="2700000" algn="tl">
                    <a:srgbClr val="000000">
                      <a:alpha val="43137"/>
                    </a:srgbClr>
                  </a:outerShdw>
                </a:effectLst>
                <a:latin typeface="system-ui"/>
              </a:rPr>
              <a:t>For this we say unto you by the word of the Lord, that we which are alive and remain unto the coming of the Lord shall not prevent them which are asleep</a:t>
            </a:r>
            <a:r>
              <a:rPr lang="en-US" sz="4800" b="1" i="0" dirty="0">
                <a:solidFill>
                  <a:srgbClr val="000000"/>
                </a:solidFill>
                <a:effectLst/>
                <a:latin typeface="system-ui"/>
              </a:rPr>
              <a:t>.</a:t>
            </a:r>
          </a:p>
          <a:p>
            <a:pPr marL="0" indent="0" algn="just">
              <a:buNone/>
            </a:pPr>
            <a:endParaRPr lang="en-US" sz="4800" b="1" i="0" dirty="0">
              <a:solidFill>
                <a:srgbClr val="000000"/>
              </a:solidFill>
              <a:effectLst/>
              <a:latin typeface="system-ui"/>
            </a:endParaRPr>
          </a:p>
          <a:p>
            <a:pPr>
              <a:buNone/>
            </a:pPr>
            <a:endParaRPr lang="en-US" sz="5400" b="1" dirty="0"/>
          </a:p>
        </p:txBody>
      </p:sp>
    </p:spTree>
    <p:extLst>
      <p:ext uri="{BB962C8B-B14F-4D97-AF65-F5344CB8AC3E}">
        <p14:creationId xmlns:p14="http://schemas.microsoft.com/office/powerpoint/2010/main" val="37677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1B616-8AB8-ABA7-3B08-6943648876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023B96-6006-CFFE-5F3D-D5ADB6E68512}"/>
              </a:ext>
            </a:extLst>
          </p:cNvPr>
          <p:cNvSpPr>
            <a:spLocks noGrp="1"/>
          </p:cNvSpPr>
          <p:nvPr>
            <p:ph idx="1"/>
          </p:nvPr>
        </p:nvSpPr>
        <p:spPr>
          <a:xfrm>
            <a:off x="76200" y="228600"/>
            <a:ext cx="10744200" cy="6477000"/>
          </a:xfrm>
        </p:spPr>
        <p:txBody>
          <a:bodyPr>
            <a:normAutofit/>
          </a:bodyPr>
          <a:lstStyle/>
          <a:p>
            <a:pPr marL="0" indent="0" algn="just">
              <a:buNone/>
            </a:pPr>
            <a:r>
              <a:rPr lang="en-US" sz="4800" b="1" i="0" baseline="30000" dirty="0">
                <a:solidFill>
                  <a:srgbClr val="000000"/>
                </a:solidFill>
                <a:effectLst>
                  <a:outerShdw blurRad="38100" dist="38100" dir="2700000" algn="tl">
                    <a:srgbClr val="000000">
                      <a:alpha val="43137"/>
                    </a:srgbClr>
                  </a:outerShdw>
                </a:effectLst>
                <a:latin typeface="system-ui"/>
              </a:rPr>
              <a:t>16</a:t>
            </a:r>
            <a:r>
              <a:rPr lang="en-US" sz="4800" b="1" i="0" baseline="30000" dirty="0">
                <a:solidFill>
                  <a:srgbClr val="000000"/>
                </a:solidFill>
                <a:effectLst/>
                <a:latin typeface="system-ui"/>
              </a:rPr>
              <a:t> </a:t>
            </a:r>
            <a:r>
              <a:rPr lang="en-US" sz="6600" b="1" i="0" dirty="0">
                <a:solidFill>
                  <a:srgbClr val="000000"/>
                </a:solidFill>
                <a:effectLst>
                  <a:outerShdw blurRad="38100" dist="38100" dir="2700000" algn="tl">
                    <a:srgbClr val="000000">
                      <a:alpha val="43137"/>
                    </a:srgbClr>
                  </a:outerShdw>
                </a:effectLst>
                <a:latin typeface="system-ui"/>
              </a:rPr>
              <a:t>For the Lord himself shall descend from heaven with a shout, with the voice of the archangel, and with the trump of God: and the dead in Christ shall rise first</a:t>
            </a:r>
            <a:r>
              <a:rPr lang="en-US" sz="4800" b="1" i="0" dirty="0">
                <a:solidFill>
                  <a:srgbClr val="000000"/>
                </a:solidFill>
                <a:effectLst/>
                <a:latin typeface="system-ui"/>
              </a:rPr>
              <a:t>:</a:t>
            </a:r>
          </a:p>
          <a:p>
            <a:pPr>
              <a:buNone/>
            </a:pPr>
            <a:endParaRPr lang="en-US" sz="5400" b="1" dirty="0"/>
          </a:p>
        </p:txBody>
      </p:sp>
    </p:spTree>
    <p:extLst>
      <p:ext uri="{BB962C8B-B14F-4D97-AF65-F5344CB8AC3E}">
        <p14:creationId xmlns:p14="http://schemas.microsoft.com/office/powerpoint/2010/main" val="1763640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28600"/>
            <a:ext cx="10744200" cy="6477000"/>
          </a:xfrm>
        </p:spPr>
        <p:txBody>
          <a:bodyPr>
            <a:normAutofit lnSpcReduction="10000"/>
          </a:bodyPr>
          <a:lstStyle/>
          <a:p>
            <a:pPr marL="0" indent="0" algn="just">
              <a:buNone/>
            </a:pPr>
            <a:r>
              <a:rPr lang="en-US" sz="4800" b="1" i="0" baseline="30000" dirty="0">
                <a:solidFill>
                  <a:srgbClr val="000000"/>
                </a:solidFill>
                <a:effectLst>
                  <a:outerShdw blurRad="38100" dist="38100" dir="2700000" algn="tl">
                    <a:srgbClr val="000000">
                      <a:alpha val="43137"/>
                    </a:srgbClr>
                  </a:outerShdw>
                </a:effectLst>
                <a:latin typeface="system-ui"/>
              </a:rPr>
              <a:t>17</a:t>
            </a:r>
            <a:r>
              <a:rPr lang="en-US" sz="4800" b="1" i="0" baseline="30000" dirty="0">
                <a:solidFill>
                  <a:srgbClr val="000000"/>
                </a:solidFill>
                <a:effectLst/>
                <a:latin typeface="system-ui"/>
              </a:rPr>
              <a:t> </a:t>
            </a:r>
            <a:r>
              <a:rPr lang="en-US" sz="6600" b="1" i="0" dirty="0">
                <a:solidFill>
                  <a:srgbClr val="000000"/>
                </a:solidFill>
                <a:effectLst>
                  <a:outerShdw blurRad="38100" dist="38100" dir="2700000" algn="tl">
                    <a:srgbClr val="000000">
                      <a:alpha val="43137"/>
                    </a:srgbClr>
                  </a:outerShdw>
                </a:effectLst>
                <a:latin typeface="system-ui"/>
              </a:rPr>
              <a:t>Then we which are alive and remain shall be caught up together with them in the clouds, to meet the Lord in the air: and so shall we ever be with the Lord</a:t>
            </a:r>
            <a:r>
              <a:rPr lang="en-US" sz="4800" b="1" i="0" dirty="0">
                <a:solidFill>
                  <a:srgbClr val="000000"/>
                </a:solidFill>
                <a:effectLst/>
                <a:latin typeface="system-ui"/>
              </a:rPr>
              <a:t>.</a:t>
            </a:r>
          </a:p>
          <a:p>
            <a:pPr marL="0" indent="0" algn="just">
              <a:buNone/>
            </a:pPr>
            <a:r>
              <a:rPr lang="en-US" sz="4800" b="1" i="0" dirty="0">
                <a:solidFill>
                  <a:srgbClr val="000000"/>
                </a:solidFill>
                <a:effectLst/>
                <a:latin typeface="system-ui"/>
              </a:rPr>
              <a:t>.</a:t>
            </a:r>
            <a:endParaRPr lang="en-US" sz="3600" b="0" i="0" dirty="0">
              <a:solidFill>
                <a:srgbClr val="000000"/>
              </a:solidFill>
              <a:effectLst/>
              <a:latin typeface="system-ui"/>
            </a:endParaRPr>
          </a:p>
          <a:p>
            <a:pPr>
              <a:buNone/>
            </a:pPr>
            <a:endParaRPr lang="en-US" sz="5400" b="1" dirty="0"/>
          </a:p>
        </p:txBody>
      </p:sp>
    </p:spTree>
    <p:extLst>
      <p:ext uri="{BB962C8B-B14F-4D97-AF65-F5344CB8AC3E}">
        <p14:creationId xmlns:p14="http://schemas.microsoft.com/office/powerpoint/2010/main" val="190201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07BB0-3E5E-5187-975D-B1C78A67618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C51C09-EDCC-93F0-4FC0-D69A56769BE2}"/>
              </a:ext>
            </a:extLst>
          </p:cNvPr>
          <p:cNvSpPr>
            <a:spLocks noGrp="1"/>
          </p:cNvSpPr>
          <p:nvPr>
            <p:ph idx="1"/>
          </p:nvPr>
        </p:nvSpPr>
        <p:spPr>
          <a:xfrm>
            <a:off x="76200" y="228600"/>
            <a:ext cx="10744200" cy="6477000"/>
          </a:xfrm>
        </p:spPr>
        <p:txBody>
          <a:bodyPr>
            <a:normAutofit/>
          </a:bodyPr>
          <a:lstStyle/>
          <a:p>
            <a:pPr marL="0" indent="0">
              <a:buNone/>
            </a:pPr>
            <a:r>
              <a:rPr lang="en-US" sz="4800" b="1" i="0" baseline="30000" dirty="0">
                <a:solidFill>
                  <a:srgbClr val="000000"/>
                </a:solidFill>
                <a:effectLst>
                  <a:outerShdw blurRad="38100" dist="38100" dir="2700000" algn="tl">
                    <a:srgbClr val="000000">
                      <a:alpha val="43137"/>
                    </a:srgbClr>
                  </a:outerShdw>
                </a:effectLst>
                <a:latin typeface="system-ui"/>
              </a:rPr>
              <a:t>18</a:t>
            </a:r>
            <a:r>
              <a:rPr lang="en-US" sz="4800" b="1" i="0" baseline="30000" dirty="0">
                <a:solidFill>
                  <a:srgbClr val="000000"/>
                </a:solidFill>
                <a:effectLst/>
                <a:latin typeface="system-ui"/>
              </a:rPr>
              <a:t> </a:t>
            </a:r>
            <a:r>
              <a:rPr lang="en-US" sz="6600" b="1" i="0" dirty="0">
                <a:solidFill>
                  <a:srgbClr val="000000"/>
                </a:solidFill>
                <a:effectLst>
                  <a:outerShdw blurRad="38100" dist="38100" dir="2700000" algn="tl">
                    <a:srgbClr val="000000">
                      <a:alpha val="43137"/>
                    </a:srgbClr>
                  </a:outerShdw>
                </a:effectLst>
                <a:latin typeface="system-ui"/>
              </a:rPr>
              <a:t>Wherefore comfort one another with these words.</a:t>
            </a:r>
          </a:p>
          <a:p>
            <a:pPr>
              <a:buNone/>
            </a:pPr>
            <a:endParaRPr lang="en-US" sz="5400" b="1" dirty="0"/>
          </a:p>
        </p:txBody>
      </p:sp>
    </p:spTree>
    <p:extLst>
      <p:ext uri="{BB962C8B-B14F-4D97-AF65-F5344CB8AC3E}">
        <p14:creationId xmlns:p14="http://schemas.microsoft.com/office/powerpoint/2010/main" val="3935529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0"/>
            <a:ext cx="10668000" cy="6629400"/>
          </a:xfrm>
        </p:spPr>
        <p:txBody>
          <a:bodyPr>
            <a:noAutofit/>
          </a:bodyPr>
          <a:lstStyle/>
          <a:p>
            <a:pPr marL="0" indent="0" algn="ctr">
              <a:buNone/>
            </a:pPr>
            <a:r>
              <a:rPr lang="en-US" sz="5400" b="1" dirty="0"/>
              <a:t>   </a:t>
            </a:r>
            <a:r>
              <a:rPr lang="en-US" sz="6600" b="1" dirty="0">
                <a:effectLst>
                  <a:outerShdw blurRad="38100" dist="38100" dir="2700000" algn="tl">
                    <a:srgbClr val="000000">
                      <a:alpha val="43137"/>
                    </a:srgbClr>
                  </a:outerShdw>
                </a:effectLst>
                <a:latin typeface="+mj-lt"/>
              </a:rPr>
              <a:t>Why I Believe In The </a:t>
            </a:r>
          </a:p>
          <a:p>
            <a:pPr marL="0" indent="0" algn="ctr">
              <a:buNone/>
            </a:pPr>
            <a:r>
              <a:rPr lang="en-US" sz="6600" b="1" dirty="0">
                <a:effectLst>
                  <a:outerShdw blurRad="38100" dist="38100" dir="2700000" algn="tl">
                    <a:srgbClr val="000000">
                      <a:alpha val="43137"/>
                    </a:srgbClr>
                  </a:outerShdw>
                </a:effectLst>
                <a:latin typeface="+mj-lt"/>
              </a:rPr>
              <a:t>Pre-tribulation Rapture</a:t>
            </a:r>
          </a:p>
          <a:p>
            <a:pPr marL="0" indent="0" algn="ctr">
              <a:buNone/>
            </a:pPr>
            <a:endParaRPr lang="en-US" sz="4000" b="1" dirty="0"/>
          </a:p>
          <a:p>
            <a:r>
              <a:rPr lang="en-US" sz="4800" b="1" dirty="0"/>
              <a:t> 	</a:t>
            </a:r>
            <a:r>
              <a:rPr lang="en-US" sz="6600" b="1" dirty="0">
                <a:effectLst>
                  <a:outerShdw blurRad="38100" dist="38100" dir="2700000" algn="tl">
                    <a:srgbClr val="000000">
                      <a:alpha val="43137"/>
                    </a:srgbClr>
                  </a:outerShdw>
                </a:effectLst>
              </a:rPr>
              <a:t>God’s People Will Not  	Experience The Wrath 	Of God</a:t>
            </a:r>
          </a:p>
          <a:p>
            <a:pPr marL="0" indent="0">
              <a:buNone/>
            </a:pPr>
            <a:endParaRPr lang="en-US" sz="3500" b="1" dirty="0"/>
          </a:p>
          <a:p>
            <a:pPr>
              <a:buNone/>
            </a:pPr>
            <a:endParaRPr lang="en-US" sz="2800" dirty="0"/>
          </a:p>
          <a:p>
            <a:endParaRPr lang="en-US" sz="2800" dirty="0"/>
          </a:p>
          <a:p>
            <a:pPr>
              <a:buNone/>
            </a:pPr>
            <a:r>
              <a:rPr lang="en-US" sz="2400" b="1" dirty="0"/>
              <a:t>  </a:t>
            </a:r>
            <a:endParaRPr lang="en-US" sz="2400" dirty="0"/>
          </a:p>
          <a:p>
            <a:endParaRPr lang="en-US" sz="2800"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FC858-88FD-E8AD-FCC0-99F535B286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5C78D5-6D6D-E51B-9BB4-33B24E44E062}"/>
              </a:ext>
            </a:extLst>
          </p:cNvPr>
          <p:cNvSpPr>
            <a:spLocks noGrp="1"/>
          </p:cNvSpPr>
          <p:nvPr>
            <p:ph idx="1"/>
          </p:nvPr>
        </p:nvSpPr>
        <p:spPr>
          <a:xfrm>
            <a:off x="76200" y="0"/>
            <a:ext cx="10668000" cy="6629400"/>
          </a:xfrm>
        </p:spPr>
        <p:txBody>
          <a:bodyPr>
            <a:noAutofit/>
          </a:bodyPr>
          <a:lstStyle/>
          <a:p>
            <a:pPr marL="0" indent="0" algn="ctr">
              <a:buNone/>
            </a:pPr>
            <a:r>
              <a:rPr lang="en-US" sz="5400" b="1" dirty="0"/>
              <a:t>   </a:t>
            </a:r>
            <a:r>
              <a:rPr lang="en-US" sz="6600" b="1" dirty="0">
                <a:effectLst>
                  <a:outerShdw blurRad="38100" dist="38100" dir="2700000" algn="tl">
                    <a:srgbClr val="000000">
                      <a:alpha val="43137"/>
                    </a:srgbClr>
                  </a:outerShdw>
                </a:effectLst>
                <a:latin typeface="+mj-lt"/>
              </a:rPr>
              <a:t>Why I Believe In The </a:t>
            </a:r>
          </a:p>
          <a:p>
            <a:pPr marL="0" indent="0" algn="ctr">
              <a:buNone/>
            </a:pPr>
            <a:r>
              <a:rPr lang="en-US" sz="6600" b="1" dirty="0">
                <a:effectLst>
                  <a:outerShdw blurRad="38100" dist="38100" dir="2700000" algn="tl">
                    <a:srgbClr val="000000">
                      <a:alpha val="43137"/>
                    </a:srgbClr>
                  </a:outerShdw>
                </a:effectLst>
                <a:latin typeface="+mj-lt"/>
              </a:rPr>
              <a:t>Pre-tribulation Rapture</a:t>
            </a:r>
          </a:p>
          <a:p>
            <a:pPr marL="0" indent="0" algn="ctr">
              <a:buNone/>
            </a:pPr>
            <a:endParaRPr lang="en-US" sz="1800" b="1" dirty="0"/>
          </a:p>
          <a:p>
            <a:r>
              <a:rPr lang="en-US" sz="4800" b="1" dirty="0"/>
              <a:t> 	</a:t>
            </a:r>
            <a:r>
              <a:rPr lang="en-US" sz="6600" b="1" dirty="0">
                <a:effectLst>
                  <a:outerShdw blurRad="38100" dist="38100" dir="2700000" algn="tl">
                    <a:srgbClr val="000000">
                      <a:alpha val="43137"/>
                    </a:srgbClr>
                  </a:outerShdw>
                </a:effectLst>
              </a:rPr>
              <a:t>God’s People Must Be 	Removed Before The 	Antichrist Comes</a:t>
            </a:r>
          </a:p>
          <a:p>
            <a:pPr marL="0" indent="0">
              <a:buNone/>
            </a:pPr>
            <a:endParaRPr lang="en-US" sz="3500" b="1" dirty="0"/>
          </a:p>
          <a:p>
            <a:pPr>
              <a:buNone/>
            </a:pPr>
            <a:endParaRPr lang="en-US" sz="2800" dirty="0"/>
          </a:p>
          <a:p>
            <a:endParaRPr lang="en-US" sz="2800" dirty="0"/>
          </a:p>
          <a:p>
            <a:pPr>
              <a:buNone/>
            </a:pPr>
            <a:r>
              <a:rPr lang="en-US" sz="2400" b="1" dirty="0"/>
              <a:t>  </a:t>
            </a:r>
            <a:endParaRPr lang="en-US" sz="2400" dirty="0"/>
          </a:p>
          <a:p>
            <a:endParaRPr lang="en-US" sz="2800" dirty="0"/>
          </a:p>
          <a:p>
            <a:endParaRPr lang="en-US" dirty="0"/>
          </a:p>
        </p:txBody>
      </p:sp>
    </p:spTree>
    <p:extLst>
      <p:ext uri="{BB962C8B-B14F-4D97-AF65-F5344CB8AC3E}">
        <p14:creationId xmlns:p14="http://schemas.microsoft.com/office/powerpoint/2010/main" val="499825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0"/>
            <a:ext cx="10668000" cy="6629400"/>
          </a:xfrm>
        </p:spPr>
        <p:txBody>
          <a:bodyPr>
            <a:noAutofit/>
          </a:bodyPr>
          <a:lstStyle/>
          <a:p>
            <a:pPr marL="0" indent="0" algn="ctr">
              <a:buNone/>
            </a:pPr>
            <a:r>
              <a:rPr lang="en-US" sz="4000" b="1" dirty="0"/>
              <a:t>   </a:t>
            </a:r>
            <a:r>
              <a:rPr lang="en-US" sz="6600" b="1" dirty="0">
                <a:effectLst>
                  <a:outerShdw blurRad="38100" dist="38100" dir="2700000" algn="tl">
                    <a:srgbClr val="000000">
                      <a:alpha val="43137"/>
                    </a:srgbClr>
                  </a:outerShdw>
                </a:effectLst>
                <a:latin typeface="+mj-lt"/>
              </a:rPr>
              <a:t>Why I Believe In The </a:t>
            </a:r>
          </a:p>
          <a:p>
            <a:pPr marL="0" indent="0" algn="ctr">
              <a:buNone/>
            </a:pPr>
            <a:r>
              <a:rPr lang="en-US" sz="6600" b="1" dirty="0">
                <a:effectLst>
                  <a:outerShdw blurRad="38100" dist="38100" dir="2700000" algn="tl">
                    <a:srgbClr val="000000">
                      <a:alpha val="43137"/>
                    </a:srgbClr>
                  </a:outerShdw>
                </a:effectLst>
                <a:latin typeface="+mj-lt"/>
              </a:rPr>
              <a:t>Pre-tribulation Rapture</a:t>
            </a:r>
          </a:p>
          <a:p>
            <a:pPr marL="0" indent="0" algn="ctr">
              <a:buNone/>
            </a:pPr>
            <a:endParaRPr lang="en-US" sz="800" b="1" u="sng" dirty="0"/>
          </a:p>
          <a:p>
            <a:r>
              <a:rPr lang="en-US" sz="4800" b="1" dirty="0">
                <a:effectLst>
                  <a:outerShdw blurRad="38100" dist="38100" dir="2700000" algn="tl">
                    <a:srgbClr val="000000">
                      <a:alpha val="43137"/>
                    </a:srgbClr>
                  </a:outerShdw>
                </a:effectLst>
              </a:rPr>
              <a:t> 	</a:t>
            </a:r>
            <a:r>
              <a:rPr lang="en-US" sz="6600" b="1" dirty="0">
                <a:effectLst>
                  <a:outerShdw blurRad="38100" dist="38100" dir="2700000" algn="tl">
                    <a:srgbClr val="000000">
                      <a:alpha val="43137"/>
                    </a:srgbClr>
                  </a:outerShdw>
                </a:effectLst>
              </a:rPr>
              <a:t>The Church Is Never 	Mentioned As Being In 	The 	Great Tribulation</a:t>
            </a:r>
          </a:p>
          <a:p>
            <a:endParaRPr lang="en-US" sz="3500" b="1" dirty="0"/>
          </a:p>
          <a:p>
            <a:pPr>
              <a:buNone/>
            </a:pPr>
            <a:endParaRPr lang="en-US" sz="2800" dirty="0"/>
          </a:p>
          <a:p>
            <a:endParaRPr lang="en-US" sz="2800" dirty="0"/>
          </a:p>
          <a:p>
            <a:pPr>
              <a:buNone/>
            </a:pPr>
            <a:r>
              <a:rPr lang="en-US" sz="2400" b="1" dirty="0"/>
              <a:t>  </a:t>
            </a:r>
            <a:endParaRPr lang="en-US" sz="2400" dirty="0"/>
          </a:p>
          <a:p>
            <a:endParaRPr lang="en-US" sz="2800" dirty="0"/>
          </a:p>
          <a:p>
            <a:endParaRPr lang="en-US" dirty="0"/>
          </a:p>
        </p:txBody>
      </p:sp>
    </p:spTree>
    <p:extLst>
      <p:ext uri="{BB962C8B-B14F-4D97-AF65-F5344CB8AC3E}">
        <p14:creationId xmlns:p14="http://schemas.microsoft.com/office/powerpoint/2010/main" val="961851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0A0B2-389D-1C19-94FC-223F27D6D6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339471-0203-FD0D-5F05-64C20D75FABD}"/>
              </a:ext>
            </a:extLst>
          </p:cNvPr>
          <p:cNvSpPr>
            <a:spLocks noGrp="1"/>
          </p:cNvSpPr>
          <p:nvPr>
            <p:ph idx="1"/>
          </p:nvPr>
        </p:nvSpPr>
        <p:spPr>
          <a:xfrm>
            <a:off x="76200" y="0"/>
            <a:ext cx="10668000" cy="6629400"/>
          </a:xfrm>
        </p:spPr>
        <p:txBody>
          <a:bodyPr>
            <a:noAutofit/>
          </a:bodyPr>
          <a:lstStyle/>
          <a:p>
            <a:pPr marL="0" indent="0" algn="ctr">
              <a:buNone/>
            </a:pPr>
            <a:r>
              <a:rPr lang="en-US" sz="4000" b="1" dirty="0"/>
              <a:t>   </a:t>
            </a:r>
            <a:r>
              <a:rPr lang="en-US" sz="6600" b="1" dirty="0">
                <a:effectLst>
                  <a:outerShdw blurRad="38100" dist="38100" dir="2700000" algn="tl">
                    <a:srgbClr val="000000">
                      <a:alpha val="43137"/>
                    </a:srgbClr>
                  </a:outerShdw>
                </a:effectLst>
                <a:latin typeface="+mj-lt"/>
              </a:rPr>
              <a:t>Why I Believe In The </a:t>
            </a:r>
          </a:p>
          <a:p>
            <a:pPr marL="0" indent="0" algn="ctr">
              <a:buNone/>
            </a:pPr>
            <a:r>
              <a:rPr lang="en-US" sz="6600" b="1" dirty="0">
                <a:effectLst>
                  <a:outerShdw blurRad="38100" dist="38100" dir="2700000" algn="tl">
                    <a:srgbClr val="000000">
                      <a:alpha val="43137"/>
                    </a:srgbClr>
                  </a:outerShdw>
                </a:effectLst>
                <a:latin typeface="+mj-lt"/>
              </a:rPr>
              <a:t>Pre-tribulation Rapture</a:t>
            </a:r>
          </a:p>
          <a:p>
            <a:pPr marL="0" indent="0" algn="ctr">
              <a:buNone/>
            </a:pPr>
            <a:endParaRPr lang="en-US" sz="800" b="1" u="sng" dirty="0"/>
          </a:p>
          <a:p>
            <a:r>
              <a:rPr lang="en-US" sz="4800" b="1" dirty="0">
                <a:effectLst>
                  <a:outerShdw blurRad="38100" dist="38100" dir="2700000" algn="tl">
                    <a:srgbClr val="000000">
                      <a:alpha val="43137"/>
                    </a:srgbClr>
                  </a:outerShdw>
                </a:effectLst>
              </a:rPr>
              <a:t>	</a:t>
            </a:r>
            <a:r>
              <a:rPr lang="en-US" sz="6600" b="1" dirty="0">
                <a:effectLst>
                  <a:outerShdw blurRad="38100" dist="38100" dir="2700000" algn="tl">
                    <a:srgbClr val="000000">
                      <a:alpha val="43137"/>
                    </a:srgbClr>
                  </a:outerShdw>
                </a:effectLst>
              </a:rPr>
              <a:t>The Jewish Marriage 	Covenant</a:t>
            </a:r>
          </a:p>
          <a:p>
            <a:r>
              <a:rPr lang="en-US" sz="6600" b="1" dirty="0">
                <a:effectLst>
                  <a:outerShdw blurRad="38100" dist="38100" dir="2700000" algn="tl">
                    <a:srgbClr val="000000">
                      <a:alpha val="43137"/>
                    </a:srgbClr>
                  </a:outerShdw>
                </a:effectLst>
              </a:rPr>
              <a:t> 	The Words Of Jesus 	Himself</a:t>
            </a:r>
          </a:p>
          <a:p>
            <a:pPr marL="0" indent="0">
              <a:buNone/>
            </a:pPr>
            <a:endParaRPr lang="en-US" sz="3500" b="1" dirty="0"/>
          </a:p>
          <a:p>
            <a:pPr>
              <a:buNone/>
            </a:pPr>
            <a:endParaRPr lang="en-US" sz="2800" dirty="0"/>
          </a:p>
          <a:p>
            <a:endParaRPr lang="en-US" sz="2800" dirty="0"/>
          </a:p>
          <a:p>
            <a:pPr>
              <a:buNone/>
            </a:pPr>
            <a:r>
              <a:rPr lang="en-US" sz="2400" b="1" dirty="0"/>
              <a:t>  </a:t>
            </a:r>
            <a:endParaRPr lang="en-US" sz="2400" dirty="0"/>
          </a:p>
          <a:p>
            <a:endParaRPr lang="en-US" sz="2800" dirty="0"/>
          </a:p>
          <a:p>
            <a:endParaRPr lang="en-US" dirty="0"/>
          </a:p>
        </p:txBody>
      </p:sp>
    </p:spTree>
    <p:extLst>
      <p:ext uri="{BB962C8B-B14F-4D97-AF65-F5344CB8AC3E}">
        <p14:creationId xmlns:p14="http://schemas.microsoft.com/office/powerpoint/2010/main" val="655195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9CAE8-C8F6-B939-F295-273656F689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64593D-9A9E-3F3F-2558-27A87506AE84}"/>
              </a:ext>
            </a:extLst>
          </p:cNvPr>
          <p:cNvSpPr>
            <a:spLocks noGrp="1"/>
          </p:cNvSpPr>
          <p:nvPr>
            <p:ph idx="1"/>
          </p:nvPr>
        </p:nvSpPr>
        <p:spPr>
          <a:xfrm>
            <a:off x="76200" y="0"/>
            <a:ext cx="10668000" cy="6629400"/>
          </a:xfrm>
        </p:spPr>
        <p:txBody>
          <a:bodyPr>
            <a:noAutofit/>
          </a:bodyPr>
          <a:lstStyle/>
          <a:p>
            <a:pPr marL="0" indent="0" algn="ctr">
              <a:buNone/>
            </a:pPr>
            <a:r>
              <a:rPr lang="en-US" sz="4000" b="1" dirty="0"/>
              <a:t>   </a:t>
            </a:r>
            <a:r>
              <a:rPr lang="en-US" sz="7200" b="1" dirty="0">
                <a:effectLst>
                  <a:outerShdw blurRad="38100" dist="38100" dir="2700000" algn="tl">
                    <a:srgbClr val="000000">
                      <a:alpha val="43137"/>
                    </a:srgbClr>
                  </a:outerShdw>
                </a:effectLst>
                <a:latin typeface="+mj-lt"/>
              </a:rPr>
              <a:t>FIVE GREAT TRUTHS</a:t>
            </a:r>
            <a:endParaRPr lang="en-US" sz="7200" b="1" u="sng" dirty="0">
              <a:effectLst>
                <a:outerShdw blurRad="38100" dist="38100" dir="2700000" algn="tl">
                  <a:srgbClr val="000000">
                    <a:alpha val="43137"/>
                  </a:srgbClr>
                </a:outerShdw>
              </a:effectLst>
            </a:endParaRPr>
          </a:p>
          <a:p>
            <a:r>
              <a:rPr lang="en-US" sz="6600" b="1" dirty="0">
                <a:effectLst>
                  <a:outerShdw blurRad="38100" dist="38100" dir="2700000" algn="tl">
                    <a:srgbClr val="000000">
                      <a:alpha val="43137"/>
                    </a:srgbClr>
                  </a:outerShdw>
                </a:effectLst>
              </a:rPr>
              <a:t> GREAT RETURN 	</a:t>
            </a:r>
          </a:p>
          <a:p>
            <a:r>
              <a:rPr lang="en-US" sz="6600" b="1" dirty="0">
                <a:effectLst>
                  <a:outerShdw blurRad="38100" dist="38100" dir="2700000" algn="tl">
                    <a:srgbClr val="000000">
                      <a:alpha val="43137"/>
                    </a:srgbClr>
                  </a:outerShdw>
                </a:effectLst>
              </a:rPr>
              <a:t> GREAT RESURRECTION</a:t>
            </a:r>
          </a:p>
          <a:p>
            <a:r>
              <a:rPr lang="en-US" sz="6600" b="1" dirty="0">
                <a:effectLst>
                  <a:outerShdw blurRad="38100" dist="38100" dir="2700000" algn="tl">
                    <a:srgbClr val="000000">
                      <a:alpha val="43137"/>
                    </a:srgbClr>
                  </a:outerShdw>
                </a:effectLst>
              </a:rPr>
              <a:t> GREAT RAPTURE</a:t>
            </a:r>
          </a:p>
          <a:p>
            <a:r>
              <a:rPr lang="en-US" sz="6600" b="1" dirty="0">
                <a:effectLst>
                  <a:outerShdw blurRad="38100" dist="38100" dir="2700000" algn="tl">
                    <a:srgbClr val="000000">
                      <a:alpha val="43137"/>
                    </a:srgbClr>
                  </a:outerShdw>
                </a:effectLst>
              </a:rPr>
              <a:t> GREAT REUNION</a:t>
            </a:r>
          </a:p>
          <a:p>
            <a:r>
              <a:rPr lang="en-US" sz="6600" b="1" dirty="0">
                <a:effectLst>
                  <a:outerShdw blurRad="38100" dist="38100" dir="2700000" algn="tl">
                    <a:srgbClr val="000000">
                      <a:alpha val="43137"/>
                    </a:srgbClr>
                  </a:outerShdw>
                </a:effectLst>
              </a:rPr>
              <a:t> GREAT RELIEF</a:t>
            </a:r>
          </a:p>
          <a:p>
            <a:endParaRPr lang="en-US" sz="4800" b="1" dirty="0"/>
          </a:p>
          <a:p>
            <a:pPr marL="0" indent="0">
              <a:buNone/>
            </a:pPr>
            <a:endParaRPr lang="en-US" sz="3500" b="1" dirty="0"/>
          </a:p>
          <a:p>
            <a:pPr>
              <a:buNone/>
            </a:pPr>
            <a:endParaRPr lang="en-US" sz="2800" dirty="0"/>
          </a:p>
          <a:p>
            <a:endParaRPr lang="en-US" sz="2800" dirty="0"/>
          </a:p>
          <a:p>
            <a:pPr>
              <a:buNone/>
            </a:pPr>
            <a:r>
              <a:rPr lang="en-US" sz="2400" b="1" dirty="0"/>
              <a:t>  </a:t>
            </a:r>
            <a:endParaRPr lang="en-US" sz="2400" dirty="0"/>
          </a:p>
          <a:p>
            <a:endParaRPr lang="en-US" sz="2800" dirty="0"/>
          </a:p>
          <a:p>
            <a:endParaRPr lang="en-US" dirty="0"/>
          </a:p>
        </p:txBody>
      </p:sp>
    </p:spTree>
    <p:extLst>
      <p:ext uri="{BB962C8B-B14F-4D97-AF65-F5344CB8AC3E}">
        <p14:creationId xmlns:p14="http://schemas.microsoft.com/office/powerpoint/2010/main" val="21611446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Opulent</Template>
  <TotalTime>538</TotalTime>
  <Words>337</Words>
  <Application>Microsoft Office PowerPoint</Application>
  <PresentationFormat>Widescreen</PresentationFormat>
  <Paragraphs>68</Paragraphs>
  <Slides>14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system-ui</vt:lpstr>
      <vt:lpstr>Trebuchet MS</vt:lpstr>
      <vt:lpstr>Wingdings</vt:lpstr>
      <vt:lpstr>Wingdings 2</vt:lpstr>
      <vt:lpstr>Opulent</vt:lpstr>
      <vt:lpstr>The rapture of  the saints   </vt:lpstr>
      <vt:lpstr>PowerPoint Presentation</vt:lpstr>
      <vt:lpstr>Views concerning the rapture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Blessing in a Box of Bones</dc:title>
  <dc:creator>Paul</dc:creator>
  <cp:lastModifiedBy>Summers Baptist Church</cp:lastModifiedBy>
  <cp:revision>57</cp:revision>
  <dcterms:created xsi:type="dcterms:W3CDTF">2013-04-14T03:16:55Z</dcterms:created>
  <dcterms:modified xsi:type="dcterms:W3CDTF">2026-09-04T21:05:07Z</dcterms:modified>
</cp:coreProperties>
</file>