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1" r:id="rId11"/>
    <p:sldId id="272" r:id="rId12"/>
    <p:sldId id="273" r:id="rId13"/>
    <p:sldId id="261" r:id="rId14"/>
    <p:sldId id="27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640" autoAdjust="0"/>
  </p:normalViewPr>
  <p:slideViewPr>
    <p:cSldViewPr>
      <p:cViewPr varScale="1">
        <p:scale>
          <a:sx n="97" d="100"/>
          <a:sy n="97" d="100"/>
        </p:scale>
        <p:origin x="1064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1/20/24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1/20/24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1/20/24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1/20/24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1/20/24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1/20/24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1/20/24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1/20/24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1/20/24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1/20/24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5CDD5852-9499-4F1F-BA51-CB3C634FE756}" type="datetimeFigureOut">
              <a:rPr lang="en-US" smtClean="0"/>
              <a:pPr/>
              <a:t>1/20/24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CDD5852-9499-4F1F-BA51-CB3C634FE756}" type="datetimeFigureOut">
              <a:rPr lang="en-US" smtClean="0"/>
              <a:pPr/>
              <a:t>1/20/24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0"/>
            <a:ext cx="12039600" cy="1981200"/>
          </a:xfrm>
        </p:spPr>
        <p:txBody>
          <a:bodyPr>
            <a:normAutofit/>
          </a:bodyPr>
          <a:lstStyle/>
          <a:p>
            <a:pPr algn="ctr"/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Jesus In The House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4800"/>
            <a:ext cx="12192000" cy="2286000"/>
          </a:xfrm>
        </p:spPr>
        <p:txBody>
          <a:bodyPr>
            <a:normAutofit/>
          </a:bodyPr>
          <a:lstStyle/>
          <a:p>
            <a:pPr algn="ctr"/>
            <a:r>
              <a:rPr lang="en-US" sz="8000" b="1" dirty="0">
                <a:latin typeface="Franklin Gothic Medium" panose="020B0603020102020204" pitchFamily="34" charset="0"/>
              </a:rPr>
              <a:t>Mark 2:1-12</a:t>
            </a:r>
            <a:endParaRPr lang="en-US" sz="8000" dirty="0">
              <a:latin typeface="Franklin Gothic Medium" panose="020B06030201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E3BA2-291A-BDFD-4538-E236536E3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5448"/>
            <a:ext cx="12039600" cy="1252728"/>
          </a:xfrm>
        </p:spPr>
        <p:txBody>
          <a:bodyPr>
            <a:normAutofit/>
          </a:bodyPr>
          <a:lstStyle/>
          <a:p>
            <a:endParaRPr lang="en-US" sz="5400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6C66E-E5DC-4856-C3F0-B44303E1D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08176"/>
            <a:ext cx="12192000" cy="5449824"/>
          </a:xfrm>
        </p:spPr>
        <p:txBody>
          <a:bodyPr>
            <a:normAutofit/>
          </a:bodyPr>
          <a:lstStyle/>
          <a:p>
            <a:pPr marL="118872" indent="0" algn="l">
              <a:buNone/>
            </a:pPr>
            <a:r>
              <a:rPr lang="en-US" sz="5400" b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10</a:t>
            </a:r>
            <a:r>
              <a:rPr lang="en-US" sz="7100" b="1" baseline="3000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66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But that ye may know that the Son of man hath power on earth to forgive sins, (he saith to the </a:t>
            </a:r>
            <a:r>
              <a:rPr lang="en-US" sz="6600" b="1" i="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sick</a:t>
            </a:r>
            <a:r>
              <a:rPr lang="en-US" sz="66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 of the palsy,)</a:t>
            </a:r>
            <a:br>
              <a:rPr lang="en-US" sz="4800" dirty="0"/>
            </a:br>
            <a:endParaRPr lang="en-US" sz="4800" b="0" i="0" dirty="0">
              <a:solidFill>
                <a:srgbClr val="000000"/>
              </a:solidFill>
              <a:effectLst/>
              <a:latin typeface="system-ui"/>
            </a:endParaRPr>
          </a:p>
          <a:p>
            <a:pPr marL="118872" indent="0" algn="l">
              <a:buNone/>
            </a:pPr>
            <a:endParaRPr lang="en-US" sz="7100" b="0" i="0" dirty="0">
              <a:solidFill>
                <a:srgbClr val="000000"/>
              </a:solidFill>
              <a:effectLst/>
              <a:latin typeface="Franklin Gothic Medium" panose="020B0603020102020204" pitchFamily="34" charset="0"/>
            </a:endParaRPr>
          </a:p>
          <a:p>
            <a:pPr marL="118872" indent="0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467015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E3BA2-291A-BDFD-4538-E236536E3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5448"/>
            <a:ext cx="12039600" cy="1252728"/>
          </a:xfrm>
        </p:spPr>
        <p:txBody>
          <a:bodyPr>
            <a:normAutofit/>
          </a:bodyPr>
          <a:lstStyle/>
          <a:p>
            <a:endParaRPr lang="en-US" sz="5400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6C66E-E5DC-4856-C3F0-B44303E1D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24000"/>
            <a:ext cx="12192000" cy="5334000"/>
          </a:xfrm>
        </p:spPr>
        <p:txBody>
          <a:bodyPr>
            <a:normAutofit/>
          </a:bodyPr>
          <a:lstStyle/>
          <a:p>
            <a:pPr marL="118872" indent="0" algn="l">
              <a:buNone/>
            </a:pPr>
            <a:r>
              <a:rPr lang="en-US" sz="5400" b="1" i="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11</a:t>
            </a:r>
            <a:r>
              <a:rPr lang="en-US" sz="7100" b="1" i="0" baseline="3000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 </a:t>
            </a:r>
            <a:r>
              <a:rPr lang="en-US" sz="66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I say unto thee, Arise, and take up thy bed, and go thy way into thine house.</a:t>
            </a:r>
            <a:br>
              <a:rPr lang="en-US" sz="4800" dirty="0"/>
            </a:br>
            <a:endParaRPr lang="en-US" sz="4800" b="0" i="0" dirty="0">
              <a:solidFill>
                <a:srgbClr val="000000"/>
              </a:solidFill>
              <a:effectLst/>
              <a:latin typeface="system-ui"/>
            </a:endParaRPr>
          </a:p>
          <a:p>
            <a:pPr marL="118872" indent="0" algn="l">
              <a:buNone/>
            </a:pPr>
            <a:endParaRPr lang="en-US" sz="7100" b="0" i="0" dirty="0">
              <a:solidFill>
                <a:srgbClr val="000000"/>
              </a:solidFill>
              <a:effectLst/>
              <a:latin typeface="Franklin Gothic Medium" panose="020B0603020102020204" pitchFamily="34" charset="0"/>
            </a:endParaRPr>
          </a:p>
          <a:p>
            <a:pPr marL="118872" indent="0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185557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E3BA2-291A-BDFD-4538-E236536E3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5448"/>
            <a:ext cx="12039600" cy="1252728"/>
          </a:xfrm>
        </p:spPr>
        <p:txBody>
          <a:bodyPr>
            <a:normAutofit/>
          </a:bodyPr>
          <a:lstStyle/>
          <a:p>
            <a:endParaRPr lang="en-US" sz="5400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6C66E-E5DC-4856-C3F0-B44303E1D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24000"/>
            <a:ext cx="12192000" cy="5334000"/>
          </a:xfrm>
        </p:spPr>
        <p:txBody>
          <a:bodyPr>
            <a:normAutofit fontScale="62500" lnSpcReduction="20000"/>
          </a:bodyPr>
          <a:lstStyle/>
          <a:p>
            <a:pPr marL="118872" indent="0" algn="l">
              <a:buNone/>
            </a:pPr>
            <a:r>
              <a:rPr lang="en-US" sz="8600" b="1" i="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12</a:t>
            </a:r>
            <a:r>
              <a:rPr lang="en-US" sz="8500" b="1" i="0" baseline="3000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 </a:t>
            </a:r>
            <a:r>
              <a:rPr lang="en-US" sz="106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And immediately he arose, took up the bed, and went forth before them all; insomuch that they were all amazed, and glorified God, saying, We never saw it on this fashion</a:t>
            </a:r>
            <a:r>
              <a:rPr lang="en-US" sz="10600" b="0" i="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.</a:t>
            </a:r>
            <a:br>
              <a:rPr lang="en-US" sz="4800" dirty="0"/>
            </a:br>
            <a:endParaRPr lang="en-US" sz="4800" b="0" i="0" dirty="0">
              <a:solidFill>
                <a:srgbClr val="000000"/>
              </a:solidFill>
              <a:effectLst/>
              <a:latin typeface="system-ui"/>
            </a:endParaRPr>
          </a:p>
          <a:p>
            <a:pPr marL="118872" indent="0" algn="l">
              <a:buNone/>
            </a:pPr>
            <a:endParaRPr lang="en-US" sz="7100" b="0" i="0" dirty="0">
              <a:solidFill>
                <a:srgbClr val="000000"/>
              </a:solidFill>
              <a:effectLst/>
              <a:latin typeface="Franklin Gothic Medium" panose="020B0603020102020204" pitchFamily="34" charset="0"/>
            </a:endParaRPr>
          </a:p>
          <a:p>
            <a:pPr marL="118872" indent="0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520333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12039600" cy="1331976"/>
          </a:xfrm>
        </p:spPr>
        <p:txBody>
          <a:bodyPr>
            <a:noAutofit/>
          </a:bodyPr>
          <a:lstStyle/>
          <a:p>
            <a:pPr algn="ctr"/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When Jesus Is In The House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08176"/>
            <a:ext cx="12192000" cy="5449824"/>
          </a:xfrm>
        </p:spPr>
        <p:txBody>
          <a:bodyPr>
            <a:normAutofit fontScale="77500" lnSpcReduction="20000"/>
          </a:bodyPr>
          <a:lstStyle/>
          <a:p>
            <a:r>
              <a:rPr lang="en-US" sz="8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There Will Be A Sense Of Excitement </a:t>
            </a:r>
            <a:r>
              <a:rPr lang="en-US" sz="7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vs. 1-2a</a:t>
            </a:r>
          </a:p>
          <a:p>
            <a:endParaRPr lang="en-US" sz="1600" b="1" dirty="0"/>
          </a:p>
          <a:p>
            <a:r>
              <a:rPr lang="en-US" sz="8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The WORD Will Be Preeminent  </a:t>
            </a:r>
          </a:p>
          <a:p>
            <a:pPr marL="118872" indent="0">
              <a:buNone/>
            </a:pPr>
            <a:r>
              <a:rPr lang="en-US" sz="7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   vs. 2b</a:t>
            </a:r>
          </a:p>
          <a:p>
            <a:pPr marL="118872" indent="0">
              <a:buNone/>
            </a:pP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  <a:p>
            <a:r>
              <a:rPr lang="en-US" sz="8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Obstacles Will Be Overcome </a:t>
            </a:r>
          </a:p>
          <a:p>
            <a:pPr marL="118872" indent="0">
              <a:buNone/>
            </a:pPr>
            <a:r>
              <a:rPr lang="en-US" sz="7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   vs. 3-4</a:t>
            </a:r>
          </a:p>
          <a:p>
            <a:endParaRPr lang="en-US" sz="1600" b="1" dirty="0"/>
          </a:p>
          <a:p>
            <a:pPr>
              <a:buNone/>
            </a:pPr>
            <a:r>
              <a:rPr lang="en-US" b="1" dirty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12039600" cy="1331976"/>
          </a:xfrm>
        </p:spPr>
        <p:txBody>
          <a:bodyPr>
            <a:noAutofit/>
          </a:bodyPr>
          <a:lstStyle/>
          <a:p>
            <a:pPr algn="ctr"/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When Jesus Is In The House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121920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sz="8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Results Will Be Evident  </a:t>
            </a:r>
            <a:r>
              <a:rPr lang="en-US" sz="7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vs. 5</a:t>
            </a:r>
          </a:p>
          <a:p>
            <a:endParaRPr lang="en-US" sz="1600" b="1" dirty="0"/>
          </a:p>
          <a:p>
            <a:r>
              <a:rPr lang="en-US" sz="8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Divisions Will Become Apparent  </a:t>
            </a:r>
          </a:p>
          <a:p>
            <a:pPr marL="118872" indent="0">
              <a:buNone/>
            </a:pPr>
            <a:r>
              <a:rPr lang="en-US" sz="7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  vs. 6-11</a:t>
            </a:r>
          </a:p>
          <a:p>
            <a:pPr marL="118872" indent="0">
              <a:buNone/>
            </a:pP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  <a:p>
            <a:r>
              <a:rPr lang="en-US" sz="8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God Will Be Glorified </a:t>
            </a:r>
          </a:p>
          <a:p>
            <a:pPr marL="118872" indent="0">
              <a:buNone/>
            </a:pPr>
            <a:r>
              <a:rPr lang="en-US" sz="7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  vs. 12</a:t>
            </a:r>
          </a:p>
          <a:p>
            <a:endParaRPr lang="en-US" sz="1600" b="1" dirty="0"/>
          </a:p>
          <a:p>
            <a:pPr>
              <a:buNone/>
            </a:pPr>
            <a:r>
              <a:rPr lang="en-US" b="1" dirty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237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E3BA2-291A-BDFD-4538-E236536E3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5448"/>
            <a:ext cx="12039600" cy="1252728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Franklin Gothic Medium" panose="020B0603020102020204" pitchFamily="34" charset="0"/>
              </a:rPr>
              <a:t>Mark 2:1-12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6C66E-E5DC-4856-C3F0-B44303E1D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19200"/>
            <a:ext cx="12192000" cy="5638800"/>
          </a:xfrm>
        </p:spPr>
        <p:txBody>
          <a:bodyPr>
            <a:normAutofit/>
          </a:bodyPr>
          <a:lstStyle/>
          <a:p>
            <a:pPr marL="118872" indent="0" algn="l">
              <a:buNone/>
            </a:pPr>
            <a:r>
              <a:rPr lang="en-US" sz="48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1  </a:t>
            </a:r>
            <a:r>
              <a:rPr lang="en-US" sz="66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And again he entered into Capernaum after some days; and it was noised that he was in the house.</a:t>
            </a:r>
          </a:p>
          <a:p>
            <a:pPr marL="118872" indent="0" algn="l">
              <a:buNone/>
            </a:pPr>
            <a:endParaRPr lang="en-US" sz="6000" b="0" i="0" dirty="0">
              <a:solidFill>
                <a:srgbClr val="000000"/>
              </a:solidFill>
              <a:effectLst/>
              <a:latin typeface="Franklin Gothic Medium" panose="020B0603020102020204" pitchFamily="34" charset="0"/>
            </a:endParaRPr>
          </a:p>
          <a:p>
            <a:pPr marL="118872" indent="0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212892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E3BA2-291A-BDFD-4538-E236536E3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5448"/>
            <a:ext cx="12039600" cy="1252728"/>
          </a:xfrm>
        </p:spPr>
        <p:txBody>
          <a:bodyPr>
            <a:normAutofit/>
          </a:bodyPr>
          <a:lstStyle/>
          <a:p>
            <a:endParaRPr lang="en-US" sz="5400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6C66E-E5DC-4856-C3F0-B44303E1D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12192000" cy="5257800"/>
          </a:xfrm>
        </p:spPr>
        <p:txBody>
          <a:bodyPr>
            <a:normAutofit fontScale="92500" lnSpcReduction="20000"/>
          </a:bodyPr>
          <a:lstStyle/>
          <a:p>
            <a:pPr marL="118872" indent="0" algn="l">
              <a:buNone/>
            </a:pPr>
            <a:r>
              <a:rPr lang="en-US" sz="5800" b="1" i="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2</a:t>
            </a:r>
            <a:r>
              <a:rPr lang="en-US" sz="7100" b="1" i="0" baseline="3000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 </a:t>
            </a:r>
            <a:r>
              <a:rPr lang="en-US" sz="71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And straightway many were gathered together, insomuch that there was no room to receive them, no, not so much as about the door: and he preached the word unto them</a:t>
            </a:r>
            <a:r>
              <a:rPr lang="en-US" sz="7100" b="0" i="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.</a:t>
            </a:r>
          </a:p>
          <a:p>
            <a:pPr marL="118872" indent="0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646424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E3BA2-291A-BDFD-4538-E236536E3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5448"/>
            <a:ext cx="12039600" cy="1252728"/>
          </a:xfrm>
        </p:spPr>
        <p:txBody>
          <a:bodyPr>
            <a:normAutofit/>
          </a:bodyPr>
          <a:lstStyle/>
          <a:p>
            <a:endParaRPr lang="en-US" sz="5400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6C66E-E5DC-4856-C3F0-B44303E1D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08176"/>
            <a:ext cx="12192000" cy="5449824"/>
          </a:xfrm>
        </p:spPr>
        <p:txBody>
          <a:bodyPr>
            <a:normAutofit/>
          </a:bodyPr>
          <a:lstStyle/>
          <a:p>
            <a:pPr marL="118872" indent="0" algn="l">
              <a:buNone/>
            </a:pPr>
            <a:r>
              <a:rPr lang="en-US" sz="5400" b="1" i="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3</a:t>
            </a:r>
            <a:r>
              <a:rPr lang="en-US" sz="6600" b="1" i="0" baseline="3000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 </a:t>
            </a:r>
            <a:r>
              <a:rPr lang="en-US" sz="66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And they come unto him, bringing one sick of the palsy, which was borne of four</a:t>
            </a:r>
            <a:r>
              <a:rPr lang="en-US" sz="6600" b="0" i="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.</a:t>
            </a:r>
          </a:p>
          <a:p>
            <a:pPr marL="118872" indent="0" algn="l">
              <a:buNone/>
            </a:pPr>
            <a:endParaRPr lang="en-US" sz="6600" b="0" i="0" dirty="0">
              <a:solidFill>
                <a:srgbClr val="000000"/>
              </a:solidFill>
              <a:effectLst/>
              <a:latin typeface="Franklin Gothic Medium" panose="020B0603020102020204" pitchFamily="34" charset="0"/>
            </a:endParaRPr>
          </a:p>
          <a:p>
            <a:pPr marL="118872" indent="0" algn="l">
              <a:buNone/>
            </a:pPr>
            <a:endParaRPr lang="en-US" sz="7100" b="0" i="0" dirty="0">
              <a:solidFill>
                <a:srgbClr val="000000"/>
              </a:solidFill>
              <a:effectLst/>
              <a:latin typeface="Franklin Gothic Medium" panose="020B0603020102020204" pitchFamily="34" charset="0"/>
            </a:endParaRPr>
          </a:p>
          <a:p>
            <a:pPr marL="118872" indent="0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378949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E3BA2-291A-BDFD-4538-E236536E3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5448"/>
            <a:ext cx="12039600" cy="1252728"/>
          </a:xfrm>
        </p:spPr>
        <p:txBody>
          <a:bodyPr>
            <a:normAutofit/>
          </a:bodyPr>
          <a:lstStyle/>
          <a:p>
            <a:endParaRPr lang="en-US" sz="5400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6C66E-E5DC-4856-C3F0-B44303E1D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12192000" cy="5257800"/>
          </a:xfrm>
        </p:spPr>
        <p:txBody>
          <a:bodyPr>
            <a:normAutofit fontScale="92500" lnSpcReduction="20000"/>
          </a:bodyPr>
          <a:lstStyle/>
          <a:p>
            <a:pPr marL="118872" indent="0" algn="l">
              <a:buNone/>
            </a:pPr>
            <a:r>
              <a:rPr lang="en-US" sz="5800" b="1" i="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4</a:t>
            </a:r>
            <a:r>
              <a:rPr lang="en-US" sz="6600" b="1" i="0" baseline="3000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 </a:t>
            </a:r>
            <a:r>
              <a:rPr lang="en-US" sz="71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And when they could not come nigh unto him for the press, they uncovered the roof where he was: and when they had broken it up, they let down the bed wherein the sick of the palsy lay.</a:t>
            </a:r>
          </a:p>
          <a:p>
            <a:pPr marL="118872" indent="0" algn="l">
              <a:buNone/>
            </a:pPr>
            <a:endParaRPr lang="en-US" sz="7100" b="0" i="0" dirty="0">
              <a:solidFill>
                <a:srgbClr val="000000"/>
              </a:solidFill>
              <a:effectLst/>
              <a:latin typeface="Franklin Gothic Medium" panose="020B0603020102020204" pitchFamily="34" charset="0"/>
            </a:endParaRPr>
          </a:p>
          <a:p>
            <a:pPr marL="118872" indent="0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162118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E3BA2-291A-BDFD-4538-E236536E3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5448"/>
            <a:ext cx="12039600" cy="1252728"/>
          </a:xfrm>
        </p:spPr>
        <p:txBody>
          <a:bodyPr>
            <a:normAutofit/>
          </a:bodyPr>
          <a:lstStyle/>
          <a:p>
            <a:endParaRPr lang="en-US" sz="5400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6C66E-E5DC-4856-C3F0-B44303E1D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76400"/>
            <a:ext cx="12192000" cy="5181600"/>
          </a:xfrm>
        </p:spPr>
        <p:txBody>
          <a:bodyPr>
            <a:normAutofit fontScale="92500" lnSpcReduction="20000"/>
          </a:bodyPr>
          <a:lstStyle/>
          <a:p>
            <a:pPr marL="118872" indent="0" algn="l">
              <a:buNone/>
            </a:pPr>
            <a:r>
              <a:rPr lang="en-US" sz="5800" b="1" i="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5</a:t>
            </a:r>
            <a:r>
              <a:rPr lang="en-US" sz="6600" b="1" i="0" baseline="3000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 </a:t>
            </a:r>
            <a:r>
              <a:rPr lang="en-US" sz="71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When Jesus saw their faith, he said unto the sick of the palsy, Son, thy sins be forgiven thee.</a:t>
            </a:r>
          </a:p>
          <a:p>
            <a:pPr marL="118872" indent="0" algn="l">
              <a:buNone/>
            </a:pPr>
            <a:r>
              <a:rPr lang="en-US" sz="5800" b="1" i="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6</a:t>
            </a:r>
            <a:r>
              <a:rPr lang="en-US" sz="7100" b="1" i="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 </a:t>
            </a:r>
            <a:r>
              <a:rPr lang="en-US" sz="71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But there was certain of the scribes sitting there, and reasoning in their hearts</a:t>
            </a:r>
            <a:r>
              <a:rPr lang="en-US" sz="4800" b="0" i="0" dirty="0">
                <a:solidFill>
                  <a:srgbClr val="000000"/>
                </a:solidFill>
                <a:effectLst/>
                <a:latin typeface="system-ui"/>
              </a:rPr>
              <a:t>,</a:t>
            </a:r>
          </a:p>
          <a:p>
            <a:pPr marL="118872" indent="0" algn="l">
              <a:buNone/>
            </a:pPr>
            <a:endParaRPr lang="en-US" sz="7100" b="0" i="0" dirty="0">
              <a:solidFill>
                <a:srgbClr val="000000"/>
              </a:solidFill>
              <a:effectLst/>
              <a:latin typeface="Franklin Gothic Medium" panose="020B0603020102020204" pitchFamily="34" charset="0"/>
            </a:endParaRPr>
          </a:p>
          <a:p>
            <a:pPr marL="118872" indent="0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511041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E3BA2-291A-BDFD-4538-E236536E3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5448"/>
            <a:ext cx="12039600" cy="1252728"/>
          </a:xfrm>
        </p:spPr>
        <p:txBody>
          <a:bodyPr>
            <a:normAutofit/>
          </a:bodyPr>
          <a:lstStyle/>
          <a:p>
            <a:endParaRPr lang="en-US" sz="5400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6C66E-E5DC-4856-C3F0-B44303E1D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24000"/>
            <a:ext cx="12192000" cy="5334000"/>
          </a:xfrm>
        </p:spPr>
        <p:txBody>
          <a:bodyPr>
            <a:normAutofit/>
          </a:bodyPr>
          <a:lstStyle/>
          <a:p>
            <a:pPr marL="118872" indent="0" algn="l">
              <a:buNone/>
            </a:pPr>
            <a:r>
              <a:rPr lang="en-US" sz="5400" b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7</a:t>
            </a:r>
            <a:r>
              <a:rPr lang="en-US" sz="7100" b="1" i="0" baseline="3000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 </a:t>
            </a:r>
            <a:r>
              <a:rPr lang="en-US" sz="66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Why doth this man thus speak blasphemies? who can forgive sins but God only?</a:t>
            </a:r>
          </a:p>
          <a:p>
            <a:pPr marL="118872" indent="0">
              <a:buNone/>
            </a:pPr>
            <a:br>
              <a:rPr lang="en-US" sz="4800" dirty="0"/>
            </a:br>
            <a:endParaRPr lang="en-US" sz="4800" b="0" i="0" dirty="0">
              <a:solidFill>
                <a:srgbClr val="000000"/>
              </a:solidFill>
              <a:effectLst/>
              <a:latin typeface="system-ui"/>
            </a:endParaRPr>
          </a:p>
          <a:p>
            <a:pPr marL="118872" indent="0" algn="l">
              <a:buNone/>
            </a:pPr>
            <a:endParaRPr lang="en-US" sz="7100" b="0" i="0" dirty="0">
              <a:solidFill>
                <a:srgbClr val="000000"/>
              </a:solidFill>
              <a:effectLst/>
              <a:latin typeface="Franklin Gothic Medium" panose="020B0603020102020204" pitchFamily="34" charset="0"/>
            </a:endParaRPr>
          </a:p>
          <a:p>
            <a:pPr marL="118872" indent="0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141862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E3BA2-291A-BDFD-4538-E236536E3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5448"/>
            <a:ext cx="12039600" cy="1252728"/>
          </a:xfrm>
        </p:spPr>
        <p:txBody>
          <a:bodyPr>
            <a:normAutofit/>
          </a:bodyPr>
          <a:lstStyle/>
          <a:p>
            <a:endParaRPr lang="en-US" sz="5400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6C66E-E5DC-4856-C3F0-B44303E1D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19200"/>
            <a:ext cx="12192000" cy="5638800"/>
          </a:xfrm>
        </p:spPr>
        <p:txBody>
          <a:bodyPr>
            <a:normAutofit fontScale="77500" lnSpcReduction="20000"/>
          </a:bodyPr>
          <a:lstStyle/>
          <a:p>
            <a:pPr marL="118872" indent="0" algn="l">
              <a:buNone/>
            </a:pPr>
            <a:endParaRPr lang="en-US" sz="6600" b="1" baseline="30000" dirty="0">
              <a:solidFill>
                <a:srgbClr val="000000"/>
              </a:solidFill>
              <a:latin typeface="Franklin Gothic Medium" panose="020B0603020102020204" pitchFamily="34" charset="0"/>
            </a:endParaRPr>
          </a:p>
          <a:p>
            <a:pPr marL="118872" indent="0" algn="l">
              <a:buNone/>
            </a:pPr>
            <a:r>
              <a:rPr lang="en-US" sz="7000" b="1" i="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8</a:t>
            </a:r>
            <a:r>
              <a:rPr lang="en-US" sz="7100" b="1" i="0" baseline="3000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 </a:t>
            </a:r>
            <a:r>
              <a:rPr lang="en-US" sz="85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And immediately when Jesus perceived in his spirit that they so reasoned within themselves, he said unto them, Why reason ye these things in your hearts?</a:t>
            </a:r>
          </a:p>
          <a:p>
            <a:pPr marL="118872" indent="0">
              <a:buNone/>
            </a:pPr>
            <a:br>
              <a:rPr lang="en-US" sz="4800" dirty="0"/>
            </a:br>
            <a:endParaRPr lang="en-US" sz="4800" b="0" i="0" dirty="0">
              <a:solidFill>
                <a:srgbClr val="000000"/>
              </a:solidFill>
              <a:effectLst/>
              <a:latin typeface="system-ui"/>
            </a:endParaRPr>
          </a:p>
          <a:p>
            <a:pPr marL="118872" indent="0" algn="l">
              <a:buNone/>
            </a:pPr>
            <a:endParaRPr lang="en-US" sz="7100" b="0" i="0" dirty="0">
              <a:solidFill>
                <a:srgbClr val="000000"/>
              </a:solidFill>
              <a:effectLst/>
              <a:latin typeface="Franklin Gothic Medium" panose="020B0603020102020204" pitchFamily="34" charset="0"/>
            </a:endParaRPr>
          </a:p>
          <a:p>
            <a:pPr marL="118872" indent="0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461680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E3BA2-291A-BDFD-4538-E236536E3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5448"/>
            <a:ext cx="12039600" cy="1252728"/>
          </a:xfrm>
        </p:spPr>
        <p:txBody>
          <a:bodyPr>
            <a:normAutofit/>
          </a:bodyPr>
          <a:lstStyle/>
          <a:p>
            <a:endParaRPr lang="en-US" sz="5400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6C66E-E5DC-4856-C3F0-B44303E1D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08176"/>
            <a:ext cx="12192000" cy="5449824"/>
          </a:xfrm>
        </p:spPr>
        <p:txBody>
          <a:bodyPr>
            <a:normAutofit/>
          </a:bodyPr>
          <a:lstStyle/>
          <a:p>
            <a:pPr marL="118872" indent="0" algn="l">
              <a:buNone/>
            </a:pPr>
            <a:r>
              <a:rPr lang="en-US" sz="5400" b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9</a:t>
            </a:r>
            <a:r>
              <a:rPr lang="en-US" sz="7100" b="1" baseline="3000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66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Whether is it easier to say to the sick of the palsy, Thy sins be forgiven thee; or to say, Arise, and take up thy bed, and walk?</a:t>
            </a:r>
            <a:br>
              <a:rPr lang="en-US" sz="4800" dirty="0"/>
            </a:br>
            <a:endParaRPr lang="en-US" sz="4800" b="0" i="0" dirty="0">
              <a:solidFill>
                <a:srgbClr val="000000"/>
              </a:solidFill>
              <a:effectLst/>
              <a:latin typeface="system-ui"/>
            </a:endParaRPr>
          </a:p>
          <a:p>
            <a:pPr marL="118872" indent="0" algn="l">
              <a:buNone/>
            </a:pPr>
            <a:endParaRPr lang="en-US" sz="7100" b="0" i="0" dirty="0">
              <a:solidFill>
                <a:srgbClr val="000000"/>
              </a:solidFill>
              <a:effectLst/>
              <a:latin typeface="Franklin Gothic Medium" panose="020B0603020102020204" pitchFamily="34" charset="0"/>
            </a:endParaRPr>
          </a:p>
          <a:p>
            <a:pPr marL="118872" indent="0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891626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360</TotalTime>
  <Words>412</Words>
  <Application>Microsoft Macintosh PowerPoint</Application>
  <PresentationFormat>Widescreen</PresentationFormat>
  <Paragraphs>39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Corbel</vt:lpstr>
      <vt:lpstr>Franklin Gothic Medium</vt:lpstr>
      <vt:lpstr>system-ui</vt:lpstr>
      <vt:lpstr>Wingdings</vt:lpstr>
      <vt:lpstr>Wingdings 2</vt:lpstr>
      <vt:lpstr>Wingdings 3</vt:lpstr>
      <vt:lpstr>Module</vt:lpstr>
      <vt:lpstr>Jesus In The House</vt:lpstr>
      <vt:lpstr>Mark 2:1-12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When Jesus Is In The House</vt:lpstr>
      <vt:lpstr>When Jesus Is In The House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Make A Marriage Work</dc:title>
  <dc:creator>SBC</dc:creator>
  <cp:lastModifiedBy>Summers Baptist Church</cp:lastModifiedBy>
  <cp:revision>39</cp:revision>
  <dcterms:created xsi:type="dcterms:W3CDTF">2013-02-10T16:06:46Z</dcterms:created>
  <dcterms:modified xsi:type="dcterms:W3CDTF">2024-01-21T04:47:23Z</dcterms:modified>
</cp:coreProperties>
</file>