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5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954" y="7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 sz="1800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 sz="1800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F451C91-1F52-4A4B-AC44-7665CC4CA467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C3ED707-D362-4304-A85D-32B031E6D6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1C91-1F52-4A4B-AC44-7665CC4CA467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D707-D362-4304-A85D-32B031E6D6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1C91-1F52-4A4B-AC44-7665CC4CA467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D707-D362-4304-A85D-32B031E6D6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1C91-1F52-4A4B-AC44-7665CC4CA467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D707-D362-4304-A85D-32B031E6D6C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1C91-1F52-4A4B-AC44-7665CC4CA467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D707-D362-4304-A85D-32B031E6D6C1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  <p:sp>
        <p:nvSpPr>
          <p:cNvPr id="8" name="Chevron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1C91-1F52-4A4B-AC44-7665CC4CA467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D707-D362-4304-A85D-32B031E6D6C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1C91-1F52-4A4B-AC44-7665CC4CA467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D707-D362-4304-A85D-32B031E6D6C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1C91-1F52-4A4B-AC44-7665CC4CA467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D707-D362-4304-A85D-32B031E6D6C1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451C91-1F52-4A4B-AC44-7665CC4CA467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D707-D362-4304-A85D-32B031E6D6C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/>
          <a:p>
            <a:fld id="{DF451C91-1F52-4A4B-AC44-7665CC4CA467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3ED707-D362-4304-A85D-32B031E6D6C1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F451C91-1F52-4A4B-AC44-7665CC4CA467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C3ED707-D362-4304-A85D-32B031E6D6C1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1" name="Straight Connector 10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  <p:sp>
        <p:nvSpPr>
          <p:cNvPr id="13" name="Chevron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 sz="180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955249" y="5001994"/>
            <a:ext cx="5069337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71414" y="5785023"/>
            <a:ext cx="5069337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sz="1800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 sz="1800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2316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F451C91-1F52-4A4B-AC44-7665CC4CA467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C3ED707-D362-4304-A85D-32B031E6D6C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2667001"/>
          </a:xfrm>
        </p:spPr>
        <p:txBody>
          <a:bodyPr>
            <a:noAutofit/>
          </a:bodyPr>
          <a:lstStyle/>
          <a:p>
            <a:pPr algn="ctr"/>
            <a:r>
              <a:rPr 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What’s Baptism Got </a:t>
            </a:r>
            <a:br>
              <a:rPr 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en-US" sz="7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To Do With It?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" y="3200400"/>
            <a:ext cx="11963400" cy="1610911"/>
          </a:xfrm>
        </p:spPr>
        <p:txBody>
          <a:bodyPr>
            <a:normAutofit/>
          </a:bodyPr>
          <a:lstStyle/>
          <a:p>
            <a:r>
              <a:rPr lang="en-US" sz="5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Romans 6:1-11</a:t>
            </a:r>
            <a:endParaRPr lang="en-US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56DE6A-B141-F486-11D4-7189CCD389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0AE59D0C-9AF7-E703-3507-C4C5E42810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8600"/>
            <a:ext cx="12192000" cy="5714999"/>
          </a:xfrm>
        </p:spPr>
        <p:txBody>
          <a:bodyPr>
            <a:normAutofit/>
          </a:bodyPr>
          <a:lstStyle/>
          <a:p>
            <a:pPr indent="0" algn="l">
              <a:buNone/>
            </a:pPr>
            <a:r>
              <a:rPr lang="en-US" sz="44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lang="en-US" sz="48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6000" b="1" i="0" baseline="3000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lang="en-US" sz="48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in that he died, he died unto sin once: but in that he liveth, he liveth unto God</a:t>
            </a:r>
            <a:r>
              <a:rPr lang="en-US" sz="6600" b="0" i="0" dirty="0">
                <a:solidFill>
                  <a:srgbClr val="000000"/>
                </a:solidFill>
                <a:effectLst/>
                <a:latin typeface="system-ui"/>
              </a:rPr>
              <a:t>.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TZhongsong" panose="020B0503020204020204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339677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D00B57-61EC-FDBC-A092-55B64291D0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DAA9121-8CD6-296F-27B3-D110A64E69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8600"/>
            <a:ext cx="12192000" cy="5714999"/>
          </a:xfrm>
        </p:spPr>
        <p:txBody>
          <a:bodyPr>
            <a:normAutofit/>
          </a:bodyPr>
          <a:lstStyle/>
          <a:p>
            <a:pPr indent="0" algn="l">
              <a:buNone/>
            </a:pPr>
            <a:r>
              <a:rPr lang="en-US" sz="44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lang="en-US" sz="48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6000" b="1" i="0" baseline="3000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lang="en-US" sz="48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6600" b="0" i="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Likewise reckon ye also yourselves to be dead indeed unto sin, but alive unto God through Jesus Christ our Lord</a:t>
            </a:r>
            <a:r>
              <a:rPr lang="en-US" sz="6600" b="0" i="0" dirty="0">
                <a:solidFill>
                  <a:srgbClr val="000000"/>
                </a:solidFill>
                <a:effectLst/>
                <a:latin typeface="system-ui"/>
              </a:rPr>
              <a:t>.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TZhongsong" panose="020B0503020204020204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466637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52400"/>
            <a:ext cx="12192000" cy="6172200"/>
          </a:xfrm>
        </p:spPr>
        <p:txBody>
          <a:bodyPr>
            <a:normAutofit fontScale="92500"/>
          </a:bodyPr>
          <a:lstStyle/>
          <a:p>
            <a:r>
              <a:rPr lang="en-US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Mandate Of Baptism</a:t>
            </a:r>
          </a:p>
          <a:p>
            <a:pPr marL="109728" indent="0">
              <a:buNone/>
            </a:pP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Method Of Baptism</a:t>
            </a:r>
          </a:p>
          <a:p>
            <a:pPr marL="109728" indent="0">
              <a:buNone/>
            </a:pP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Meaning Of Baptism</a:t>
            </a:r>
          </a:p>
          <a:p>
            <a:pPr marL="109728" indent="0">
              <a:buNone/>
            </a:pPr>
            <a:r>
              <a:rPr 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7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Objections To Baptism</a:t>
            </a:r>
          </a:p>
          <a:p>
            <a:endParaRPr lang="en-US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"/>
            <a:ext cx="12192000" cy="6126164"/>
          </a:xfrm>
        </p:spPr>
        <p:txBody>
          <a:bodyPr/>
          <a:lstStyle/>
          <a:p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 to God</a:t>
            </a:r>
          </a:p>
          <a:p>
            <a:pPr marL="109728" indent="0">
              <a:buNone/>
            </a:pPr>
            <a:endParaRPr 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Obey God</a:t>
            </a:r>
          </a:p>
          <a:p>
            <a:pPr>
              <a:buNone/>
            </a:pPr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r>
              <a:rPr lang="en-US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Trust God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3B31E985-A5F5-5071-8A68-D8D5F867A2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76200"/>
            <a:ext cx="12192000" cy="5867399"/>
          </a:xfrm>
        </p:spPr>
        <p:txBody>
          <a:bodyPr>
            <a:normAutofit lnSpcReduction="10000"/>
          </a:bodyPr>
          <a:lstStyle/>
          <a:p>
            <a:pPr indent="0" algn="l">
              <a:buNone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46464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ucida Sans Unicode"/>
                <a:ea typeface="+mn-ea"/>
                <a:cs typeface="+mn-cs"/>
              </a:rPr>
              <a:t>Romans 6   </a:t>
            </a:r>
            <a:r>
              <a:rPr lang="en-US" sz="5400" b="1" baseline="30000" dirty="0">
                <a:solidFill>
                  <a:srgbClr val="000000"/>
                </a:solidFill>
                <a:latin typeface="system-ui"/>
              </a:rPr>
              <a:t>1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stem-ui"/>
                <a:ea typeface="+mn-ea"/>
                <a:cs typeface="+mn-cs"/>
              </a:rPr>
              <a:t> 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shall we say then? Shall we continue in sin, that grace may abound</a:t>
            </a:r>
            <a:r>
              <a:rPr lang="en-US" sz="6600" b="0" i="0" dirty="0">
                <a:solidFill>
                  <a:srgbClr val="000000"/>
                </a:solidFill>
                <a:effectLst/>
                <a:latin typeface="system-ui"/>
              </a:rPr>
              <a:t>?</a:t>
            </a:r>
          </a:p>
          <a:p>
            <a:pPr indent="0" algn="l">
              <a:buNone/>
            </a:pPr>
            <a:r>
              <a:rPr lang="en-US" sz="4800" b="1" i="0" baseline="30000" dirty="0">
                <a:solidFill>
                  <a:srgbClr val="000000"/>
                </a:solidFill>
                <a:effectLst/>
                <a:latin typeface="system-ui"/>
              </a:rPr>
              <a:t>2</a:t>
            </a:r>
            <a:r>
              <a:rPr lang="en-US" sz="40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God forbid. How shall we, that are dead to sin, live any longer therein?</a:t>
            </a:r>
          </a:p>
          <a:p>
            <a:pPr marL="0" marR="64008" lvl="0" indent="0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DA2BF"/>
              </a:buClr>
              <a:buSzPct val="68000"/>
              <a:buFont typeface="Wingdings 3"/>
              <a:buNone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4646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Lucida Sans Unicode"/>
              <a:ea typeface="+mn-ea"/>
              <a:cs typeface="+mn-cs"/>
            </a:endParaRP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3599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787BA-3EA5-454C-81EE-78185F7790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CB0190-86B9-273A-9D14-B767F318DF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"/>
            <a:ext cx="12192000" cy="5791200"/>
          </a:xfrm>
        </p:spPr>
        <p:txBody>
          <a:bodyPr>
            <a:normAutofit/>
          </a:bodyPr>
          <a:lstStyle/>
          <a:p>
            <a:pPr indent="0" algn="l">
              <a:buNone/>
            </a:pPr>
            <a:r>
              <a:rPr kumimoji="0" lang="en-US" sz="5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3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stem-ui"/>
                <a:ea typeface="+mn-ea"/>
                <a:cs typeface="+mn-cs"/>
              </a:rPr>
              <a:t> 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Know ye not, that so many of us as were baptized into Jesus Christ were baptized into his death? </a:t>
            </a:r>
            <a:r>
              <a:rPr lang="en-US" sz="40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6600" b="1" i="0" baseline="3000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endParaRPr kumimoji="0" lang="en-US" sz="6600" b="0" i="0" u="none" strike="noStrike" kern="1200" cap="none" spc="0" normalizeH="0" baseline="0" noProof="0" dirty="0">
              <a:ln>
                <a:noFill/>
              </a:ln>
              <a:solidFill>
                <a:srgbClr val="4646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Lucida Sans Unicode"/>
              <a:ea typeface="+mn-ea"/>
              <a:cs typeface="+mn-cs"/>
            </a:endParaRP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2045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C6145-62EF-640E-1993-D89EC1B75F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C93A83A-86E6-440E-F7C9-EC0D4603C8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"/>
            <a:ext cx="12192000" cy="5791199"/>
          </a:xfrm>
        </p:spPr>
        <p:txBody>
          <a:bodyPr>
            <a:normAutofit fontScale="85000" lnSpcReduction="20000"/>
          </a:bodyPr>
          <a:lstStyle/>
          <a:p>
            <a:pPr indent="0" algn="l">
              <a:buNone/>
            </a:pPr>
            <a:r>
              <a:rPr kumimoji="0" lang="en-US" sz="5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4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stem-ui"/>
                <a:ea typeface="+mn-ea"/>
                <a:cs typeface="+mn-cs"/>
              </a:rPr>
              <a:t> </a:t>
            </a:r>
            <a:r>
              <a:rPr lang="en-US" sz="48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78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Therefore we are buried with him by baptism into death: that like as Christ was raised up from the dead by the glory of the Father, even so we also should walk in newness of life.</a:t>
            </a:r>
            <a:endParaRPr kumimoji="0" lang="en-US" sz="7800" b="1" i="0" u="none" strike="noStrike" kern="1200" cap="none" spc="0" normalizeH="0" baseline="0" noProof="0" dirty="0">
              <a:ln>
                <a:noFill/>
              </a:ln>
              <a:solidFill>
                <a:srgbClr val="46464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</a:endParaRPr>
          </a:p>
          <a:p>
            <a:pPr marL="109728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4320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45D70-B70C-2591-812A-D492DAC1C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0C58F6C-32A8-D243-DB27-5EBE41087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52400"/>
            <a:ext cx="12192000" cy="5791199"/>
          </a:xfrm>
        </p:spPr>
        <p:txBody>
          <a:bodyPr>
            <a:normAutofit/>
          </a:bodyPr>
          <a:lstStyle/>
          <a:p>
            <a:pPr indent="0" algn="l">
              <a:buNone/>
            </a:pPr>
            <a:r>
              <a:rPr lang="en-US" sz="54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</a:t>
            </a:r>
            <a:r>
              <a:rPr kumimoji="0" lang="en-US" sz="40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ystem-ui"/>
                <a:ea typeface="+mn-ea"/>
                <a:cs typeface="+mn-cs"/>
              </a:rPr>
              <a:t> </a:t>
            </a:r>
            <a:r>
              <a:rPr lang="en-US" sz="48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6000" b="1" i="0" baseline="30000" dirty="0">
                <a:solidFill>
                  <a:srgbClr val="000000"/>
                </a:solidFill>
                <a:effectLst/>
                <a:latin typeface="system-ui"/>
              </a:rPr>
              <a:t>  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if we have been planted together in the likeness of his death, we shall be also in the likeness of his resurrection: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366045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5EE810-8D7D-E9B2-87CC-8AD3723FC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03787B-59D4-0D1B-774C-633967FE62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8600"/>
            <a:ext cx="12192000" cy="5714999"/>
          </a:xfrm>
        </p:spPr>
        <p:txBody>
          <a:bodyPr>
            <a:normAutofit lnSpcReduction="10000"/>
          </a:bodyPr>
          <a:lstStyle/>
          <a:p>
            <a:pPr indent="0" algn="l">
              <a:buNone/>
            </a:pP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6 </a:t>
            </a:r>
            <a:r>
              <a:rPr lang="en-US" sz="48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6000" b="1" i="0" baseline="30000" dirty="0">
                <a:solidFill>
                  <a:srgbClr val="000000"/>
                </a:solidFill>
                <a:effectLst/>
                <a:latin typeface="system-ui"/>
              </a:rPr>
              <a:t>  </a:t>
            </a:r>
            <a:r>
              <a:rPr lang="en-US" sz="6600" b="0" i="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STZhongsong" panose="020B0503020204020204" pitchFamily="2" charset="-122"/>
              </a:rPr>
              <a:t>Knowing this, that our old man is crucified with him, that the body of sin might be destroyed, that henceforth we should not serve sin.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TZhongsong" panose="020B0503020204020204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60397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664982-89C7-6F76-EABE-8E744116CC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126467E7-40A4-543B-F2AA-ADB52FAB7F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8600"/>
            <a:ext cx="12192000" cy="5714999"/>
          </a:xfrm>
        </p:spPr>
        <p:txBody>
          <a:bodyPr>
            <a:normAutofit/>
          </a:bodyPr>
          <a:lstStyle/>
          <a:p>
            <a:pPr indent="0" algn="l">
              <a:buNone/>
            </a:pPr>
            <a:r>
              <a:rPr lang="en-US" sz="4400" b="1" baseline="3000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 </a:t>
            </a:r>
            <a:r>
              <a:rPr lang="en-US" sz="48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6000" b="1" i="0" baseline="3000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 he that is dead is freed from sin. </a:t>
            </a: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Lucida Sans Unicode"/>
                <a:ea typeface="+mn-ea"/>
                <a:cs typeface="+mn-cs"/>
              </a:rPr>
              <a:t>8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Now if we be dead with Christ, we believe that we shall also live with him: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TZhongsong" panose="020B0503020204020204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544627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5D1B6B-C58F-62E2-3CDF-31DF85B0CB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BA323F1-4BEB-EAF9-7133-82C9253B6E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228600"/>
            <a:ext cx="12192000" cy="5714999"/>
          </a:xfrm>
        </p:spPr>
        <p:txBody>
          <a:bodyPr>
            <a:normAutofit/>
          </a:bodyPr>
          <a:lstStyle/>
          <a:p>
            <a:pPr indent="0" algn="l">
              <a:buNone/>
            </a:pPr>
            <a:r>
              <a:rPr kumimoji="0" lang="en-US" sz="4400" b="1" i="0" u="none" strike="noStrike" kern="1200" cap="none" spc="0" normalizeH="0" baseline="30000" noProof="0" dirty="0">
                <a:ln>
                  <a:noFill/>
                </a:ln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ea typeface="+mn-ea"/>
                <a:cs typeface="+mn-cs"/>
              </a:rPr>
              <a:t>9 </a:t>
            </a:r>
            <a:r>
              <a:rPr lang="en-US" sz="4800" b="1" i="0" baseline="30000" dirty="0">
                <a:solidFill>
                  <a:srgbClr val="000000"/>
                </a:solidFill>
                <a:effectLst/>
                <a:latin typeface="system-ui"/>
              </a:rPr>
              <a:t> </a:t>
            </a:r>
            <a:r>
              <a:rPr lang="en-US" sz="6000" b="1" i="0" baseline="30000" dirty="0">
                <a:solidFill>
                  <a:srgbClr val="000000"/>
                </a:solidFill>
                <a:effectLst/>
                <a:latin typeface="system-ui"/>
              </a:rPr>
              <a:t> 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Knowing that Christ being raised from the dead </a:t>
            </a:r>
            <a:r>
              <a:rPr lang="en-US" sz="6600" b="1" i="0" dirty="0" err="1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dieth</a:t>
            </a:r>
            <a:r>
              <a:rPr lang="en-US" sz="6600" b="1" i="0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 more; death hath no more dominion over him.</a:t>
            </a:r>
            <a:endParaRPr lang="en-US" sz="6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STZhongsong" panose="020B0503020204020204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993959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79</TotalTime>
  <Words>291</Words>
  <Application>Microsoft Office PowerPoint</Application>
  <PresentationFormat>Widescreen</PresentationFormat>
  <Paragraphs>24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STZhongsong</vt:lpstr>
      <vt:lpstr>Lucida Sans Unicode</vt:lpstr>
      <vt:lpstr>system-ui</vt:lpstr>
      <vt:lpstr>Verdana</vt:lpstr>
      <vt:lpstr>Wingdings 2</vt:lpstr>
      <vt:lpstr>Wingdings 3</vt:lpstr>
      <vt:lpstr>Concourse</vt:lpstr>
      <vt:lpstr>What’s Baptism Got  To Do With It?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Abundant Life…What’s Baptism Got to Do with It?</dc:title>
  <dc:creator>Paul</dc:creator>
  <cp:lastModifiedBy>Summers Baptist Church</cp:lastModifiedBy>
  <cp:revision>21</cp:revision>
  <dcterms:created xsi:type="dcterms:W3CDTF">2011-05-29T01:15:31Z</dcterms:created>
  <dcterms:modified xsi:type="dcterms:W3CDTF">2026-07-18T17:00:57Z</dcterms:modified>
</cp:coreProperties>
</file>