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7" r:id="rId3"/>
    <p:sldId id="270" r:id="rId4"/>
    <p:sldId id="269" r:id="rId5"/>
    <p:sldId id="271" r:id="rId6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38" autoAdjust="0"/>
  </p:normalViewPr>
  <p:slideViewPr>
    <p:cSldViewPr>
      <p:cViewPr varScale="1">
        <p:scale>
          <a:sx n="101" d="100"/>
          <a:sy n="101" d="100"/>
        </p:scale>
        <p:origin x="876" y="13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17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68BE9AB6-7AC1-777A-757B-AC87F01B4FC9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87238" cy="6850063"/>
            <a:chOff x="0" y="0"/>
            <a:chExt cx="5758" cy="4315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DD84773F-BCAF-B824-1999-86E2ADE4B50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" name="Freeform 4">
                <a:extLst>
                  <a:ext uri="{FF2B5EF4-FFF2-40B4-BE49-F238E27FC236}">
                    <a16:creationId xmlns:a16="http://schemas.microsoft.com/office/drawing/2014/main" id="{1B20D348-244C-9755-D235-CCB50C89309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7" name="Freeform 5">
                <a:extLst>
                  <a:ext uri="{FF2B5EF4-FFF2-40B4-BE49-F238E27FC236}">
                    <a16:creationId xmlns:a16="http://schemas.microsoft.com/office/drawing/2014/main" id="{2FB137BB-CEA2-5470-6A4F-2610923D711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8" name="Freeform 6">
                <a:extLst>
                  <a:ext uri="{FF2B5EF4-FFF2-40B4-BE49-F238E27FC236}">
                    <a16:creationId xmlns:a16="http://schemas.microsoft.com/office/drawing/2014/main" id="{626EF223-4FD2-EF76-B3E4-C5868670A66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9" name="Freeform 7">
                <a:extLst>
                  <a:ext uri="{FF2B5EF4-FFF2-40B4-BE49-F238E27FC236}">
                    <a16:creationId xmlns:a16="http://schemas.microsoft.com/office/drawing/2014/main" id="{DA474F56-D7EA-4544-2F61-CFC2C88A105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Freeform 8">
                <a:extLst>
                  <a:ext uri="{FF2B5EF4-FFF2-40B4-BE49-F238E27FC236}">
                    <a16:creationId xmlns:a16="http://schemas.microsoft.com/office/drawing/2014/main" id="{A5FB3A62-12BF-D9B8-A9E2-3AF4A8CC963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4" name="Freeform 9">
              <a:extLst>
                <a:ext uri="{FF2B5EF4-FFF2-40B4-BE49-F238E27FC236}">
                  <a16:creationId xmlns:a16="http://schemas.microsoft.com/office/drawing/2014/main" id="{AFACE796-C450-5A4F-3A43-FF976A7950B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5" name="Freeform 10">
              <a:extLst>
                <a:ext uri="{FF2B5EF4-FFF2-40B4-BE49-F238E27FC236}">
                  <a16:creationId xmlns:a16="http://schemas.microsoft.com/office/drawing/2014/main" id="{9C9B0B22-3C05-807C-42A9-1289FC009C7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776 h 1906"/>
                <a:gd name="T4" fmla="*/ 5758 w 5740"/>
                <a:gd name="T5" fmla="*/ 1776 h 1906"/>
                <a:gd name="T6" fmla="*/ 575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29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736726"/>
            <a:ext cx="103632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30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13">
            <a:extLst>
              <a:ext uri="{FF2B5EF4-FFF2-40B4-BE49-F238E27FC236}">
                <a16:creationId xmlns:a16="http://schemas.microsoft.com/office/drawing/2014/main" id="{E159E1D2-BBD0-E80C-E614-84A86EF3E98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609600" y="6248400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id="{963AE80B-5E79-B43C-1ECD-D0DA9E4F57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5157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78C1C1C3-1BBF-F65B-03D6-9F4EAD64D6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54750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AA2B57-24A9-4796-A445-8540D83490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0639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B13A248-B0D9-9B6A-F315-EB91DF1E41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F2546CA-DE51-5387-31B0-7BC3CEF54BF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1A4BB-A415-46FF-95F6-420A6BCC0A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C7AE1616-DA6B-6EFA-7AC9-DC19C2F7181B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748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4679078-3B00-5E14-725E-B6A84571D4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AF2FF8F-4CD2-1F45-026F-925BA510B33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0D1852-619E-4A91-9A36-F76351C65E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7A8C5139-7AF4-8654-893C-8EC8233977AC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988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A0A5465-4045-F81E-C5BA-755D8F692A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9D0E1BE-33CF-1E51-A24C-CD1C2320FEA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5044A-05C1-4628-A18D-5D5A298F25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A515BEF5-4E58-4800-7448-CC8A000813B6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050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AA07674-9F45-E1E8-01EF-93DF27DF47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72ECA4B-B20F-52DF-44FD-8926F411AA2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DD087-4BEF-4E6D-8CED-CF1CC610FE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2AD4CBC6-06DD-42CB-C999-227D0F9D162B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00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5FC11D5-7E66-6F56-359F-8500A1C705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24AE835-1706-6F93-13F1-2FC3353D47F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F8C938-23D3-46FD-98C9-BD118AF194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C8BB476A-972A-24B9-679B-54DF2AF9EC63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787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4483B98-0B2E-1BBA-1CD9-B30608F40B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D7763DB4-6F42-A667-BC13-3A96327BFC5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64086-3F17-4163-AE01-DF8B732A24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AB797EC9-619E-032C-739F-33DD4B65271F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24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A40313-5884-51CD-632F-1FB8C5206B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9D555BC-4DA5-95B8-F3EF-2800ADEE77D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1A293-A08D-41C5-AC56-3F8151126E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8B1D51BE-563F-F0B5-E1A0-172D02EB845A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10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55D8D84-3E9E-2C43-761D-773AF7EE48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02F4BD56-DDBE-738C-6A4E-C4FBF68D7BC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D0C8EE-301B-4C86-9BD0-BFFB0190BB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F5B6C01C-5AFB-2E3D-5C9E-15D27EC799BF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76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6D1B4E5-5A2B-BB8F-5BAD-D11786EF59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573FEFD-96FD-E6CC-D1D1-4782480289A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ECC55-A102-4F41-91B1-DCE0D06BA0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ADD6E590-F6B3-329D-EE8D-D9CA1BA03544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403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1160245-4C69-BB93-EFBA-E997A670E4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64CD0C2-42A5-20A8-5965-5B58176DB9B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07418-649A-4E24-8B46-4434E164B3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5CBAD4CC-1121-2DAA-0AAD-5CC7399FC867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672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2A4EC2CF-7A40-B05C-FE74-7EC12B879FE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5157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A64A2B34-BF61-65B7-D4E9-01F6F0BD4F4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8FFED82-3292-4F97-8624-B151163156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3EF6E0D9-96E2-E66A-0AA0-1FA0F51DFDCA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87238" cy="6850063"/>
            <a:chOff x="0" y="0"/>
            <a:chExt cx="5758" cy="4315"/>
          </a:xfrm>
        </p:grpSpPr>
        <p:grpSp>
          <p:nvGrpSpPr>
            <p:cNvPr id="1032" name="Group 5">
              <a:extLst>
                <a:ext uri="{FF2B5EF4-FFF2-40B4-BE49-F238E27FC236}">
                  <a16:creationId xmlns:a16="http://schemas.microsoft.com/office/drawing/2014/main" id="{B5A47F9F-F864-1A16-2777-EC553D45B33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270" name="Freeform 6">
                <a:extLst>
                  <a:ext uri="{FF2B5EF4-FFF2-40B4-BE49-F238E27FC236}">
                    <a16:creationId xmlns:a16="http://schemas.microsoft.com/office/drawing/2014/main" id="{789AAAAE-A099-0569-9917-795AF9088B5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11271" name="Freeform 7">
                <a:extLst>
                  <a:ext uri="{FF2B5EF4-FFF2-40B4-BE49-F238E27FC236}">
                    <a16:creationId xmlns:a16="http://schemas.microsoft.com/office/drawing/2014/main" id="{76B720D4-D2B1-2A85-7F90-952B975A779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11272" name="Freeform 8">
                <a:extLst>
                  <a:ext uri="{FF2B5EF4-FFF2-40B4-BE49-F238E27FC236}">
                    <a16:creationId xmlns:a16="http://schemas.microsoft.com/office/drawing/2014/main" id="{0C222A61-CD11-DFDE-6FF5-3C47B59AD8C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1038" name="Freeform 9">
                <a:extLst>
                  <a:ext uri="{FF2B5EF4-FFF2-40B4-BE49-F238E27FC236}">
                    <a16:creationId xmlns:a16="http://schemas.microsoft.com/office/drawing/2014/main" id="{04EF20AA-DB0C-185D-7233-CF2F7C4E2CD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74" name="Freeform 10">
                <a:extLst>
                  <a:ext uri="{FF2B5EF4-FFF2-40B4-BE49-F238E27FC236}">
                    <a16:creationId xmlns:a16="http://schemas.microsoft.com/office/drawing/2014/main" id="{0851D873-705A-3274-8E08-F81D7D9431D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11275" name="Freeform 11">
              <a:extLst>
                <a:ext uri="{FF2B5EF4-FFF2-40B4-BE49-F238E27FC236}">
                  <a16:creationId xmlns:a16="http://schemas.microsoft.com/office/drawing/2014/main" id="{0ECD4C70-F6E9-A437-9799-70858F2EAED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034" name="Freeform 12">
              <a:extLst>
                <a:ext uri="{FF2B5EF4-FFF2-40B4-BE49-F238E27FC236}">
                  <a16:creationId xmlns:a16="http://schemas.microsoft.com/office/drawing/2014/main" id="{8099BE48-CF64-811A-719F-6BD121345A0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776 h 1906"/>
                <a:gd name="T4" fmla="*/ 5758 w 5740"/>
                <a:gd name="T5" fmla="*/ 1776 h 1906"/>
                <a:gd name="T6" fmla="*/ 575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7" name="Rectangle 13">
            <a:extLst>
              <a:ext uri="{FF2B5EF4-FFF2-40B4-BE49-F238E27FC236}">
                <a16:creationId xmlns:a16="http://schemas.microsoft.com/office/drawing/2014/main" id="{147A53D9-0ABC-FC65-C703-FFD7E4432CFE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1278" name="Rectangle 14">
            <a:extLst>
              <a:ext uri="{FF2B5EF4-FFF2-40B4-BE49-F238E27FC236}">
                <a16:creationId xmlns:a16="http://schemas.microsoft.com/office/drawing/2014/main" id="{A1BE27E2-6CEA-2EEB-9308-2E9C93DD636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9" name="Rectangle 15">
            <a:extLst>
              <a:ext uri="{FF2B5EF4-FFF2-40B4-BE49-F238E27FC236}">
                <a16:creationId xmlns:a16="http://schemas.microsoft.com/office/drawing/2014/main" id="{3210DC30-F108-627E-175A-01E01DF1E9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24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D88BBCA-1CB1-80EB-93EF-A68A7155B30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12192000" cy="4343400"/>
          </a:xfrm>
        </p:spPr>
        <p:txBody>
          <a:bodyPr/>
          <a:lstStyle/>
          <a:p>
            <a:pPr eaLnBrk="1" hangingPunct="1">
              <a:defRPr/>
            </a:pPr>
            <a:br>
              <a:rPr lang="en-US" sz="4400" b="0" u="sng" dirty="0"/>
            </a:br>
            <a:r>
              <a:rPr lang="en-US" sz="8000" dirty="0"/>
              <a:t>When Christmas Hurts</a:t>
            </a:r>
            <a:br>
              <a:rPr lang="en-US" sz="4400" dirty="0"/>
            </a:br>
            <a:br>
              <a:rPr lang="en-US" sz="4400" dirty="0"/>
            </a:br>
            <a:r>
              <a:rPr lang="en-US" sz="4400" dirty="0"/>
              <a:t>						</a:t>
            </a:r>
            <a:r>
              <a:rPr lang="en-US" sz="7200" dirty="0"/>
              <a:t>Matthew 2:13-23</a:t>
            </a:r>
            <a:br>
              <a:rPr lang="en-US" sz="4400" dirty="0"/>
            </a:br>
            <a:br>
              <a:rPr lang="en-US" sz="4400" dirty="0"/>
            </a:br>
            <a:r>
              <a:rPr lang="en-US" sz="2800" dirty="0"/>
              <a:t> </a:t>
            </a:r>
            <a:br>
              <a:rPr lang="en-US" sz="2800" dirty="0"/>
            </a:br>
            <a:endParaRPr lang="en-US" sz="5400" dirty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DE8623C8-A316-EB8D-037A-12212C961B7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3076" name="Text Box 4">
            <a:extLst>
              <a:ext uri="{FF2B5EF4-FFF2-40B4-BE49-F238E27FC236}">
                <a16:creationId xmlns:a16="http://schemas.microsoft.com/office/drawing/2014/main" id="{2D9891B3-2CA4-7119-D889-3D6B80A474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733800"/>
            <a:ext cx="83820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       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C820C-FBA0-CC0E-65B6-EFDD25F540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US" b="1" dirty="0"/>
              <a:t>TEXT   Matthew 2:13-23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AD08FD4-5D7B-6E51-38AB-1D6411709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76200" y="0"/>
            <a:ext cx="12268200" cy="1752600"/>
          </a:xfrm>
        </p:spPr>
        <p:txBody>
          <a:bodyPr/>
          <a:lstStyle/>
          <a:p>
            <a:pPr>
              <a:defRPr/>
            </a:pPr>
            <a:r>
              <a:rPr lang="en-US" sz="6900" dirty="0">
                <a:solidFill>
                  <a:schemeClr val="tx1"/>
                </a:solidFill>
              </a:rPr>
              <a:t>The First Christmas </a:t>
            </a:r>
            <a:br>
              <a:rPr lang="en-US" sz="6900" dirty="0">
                <a:solidFill>
                  <a:schemeClr val="tx1"/>
                </a:solidFill>
              </a:rPr>
            </a:br>
            <a:r>
              <a:rPr lang="en-US" sz="6900" dirty="0">
                <a:solidFill>
                  <a:schemeClr val="tx1"/>
                </a:solidFill>
              </a:rPr>
              <a:t>Was Full of Trouble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78BAD2-37B4-0F01-B88A-866C900F6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286000"/>
            <a:ext cx="12192000" cy="4572000"/>
          </a:xfrm>
        </p:spPr>
        <p:txBody>
          <a:bodyPr/>
          <a:lstStyle/>
          <a:p>
            <a:pPr>
              <a:defRPr/>
            </a:pPr>
            <a:r>
              <a:rPr lang="en-US" sz="7000" b="1" dirty="0"/>
              <a:t>The First Was from Within</a:t>
            </a:r>
          </a:p>
          <a:p>
            <a:pPr>
              <a:defRPr/>
            </a:pPr>
            <a:r>
              <a:rPr lang="en-US" sz="7000" b="1" dirty="0"/>
              <a:t>The Next  Was from Without</a:t>
            </a:r>
            <a:endParaRPr lang="en-US" sz="7000" dirty="0"/>
          </a:p>
          <a:p>
            <a:pPr>
              <a:defRPr/>
            </a:pPr>
            <a:r>
              <a:rPr lang="en-US" sz="7000" b="1" dirty="0"/>
              <a:t>The Final Was Circumstantial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946E037-6734-ED91-ADAC-3AF5F7EAD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19200"/>
          </a:xfrm>
        </p:spPr>
        <p:txBody>
          <a:bodyPr/>
          <a:lstStyle/>
          <a:p>
            <a:pPr>
              <a:defRPr/>
            </a:pPr>
            <a:r>
              <a:rPr lang="en-US" sz="6800" dirty="0">
                <a:solidFill>
                  <a:schemeClr val="tx1"/>
                </a:solidFill>
              </a:rPr>
              <a:t>Christmas Can Be Full of Hurt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D5207C-A719-A73D-DC1B-D05A6B6357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66800"/>
            <a:ext cx="12192000" cy="5181600"/>
          </a:xfrm>
        </p:spPr>
        <p:txBody>
          <a:bodyPr/>
          <a:lstStyle/>
          <a:p>
            <a:pPr>
              <a:defRPr/>
            </a:pPr>
            <a:r>
              <a:rPr lang="en-US" sz="7200" b="1" dirty="0"/>
              <a:t>Christmas Can Be Painful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>
              <a:defRPr/>
            </a:pPr>
            <a:r>
              <a:rPr lang="en-US" sz="7200" b="1" dirty="0"/>
              <a:t>Christmas May Be Lonely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b="1" dirty="0"/>
          </a:p>
          <a:p>
            <a:pPr>
              <a:defRPr/>
            </a:pPr>
            <a:r>
              <a:rPr lang="en-US" sz="7200" b="1" dirty="0"/>
              <a:t>Christmas May Add Hurt</a:t>
            </a:r>
            <a:endParaRPr lang="en-US" sz="7200" dirty="0"/>
          </a:p>
          <a:p>
            <a:pPr>
              <a:buFont typeface="Wingdings" panose="05000000000000000000" pitchFamily="2" charset="2"/>
              <a:buNone/>
              <a:defRPr/>
            </a:pPr>
            <a:endParaRPr lang="en-US" sz="2400" dirty="0"/>
          </a:p>
          <a:p>
            <a:pPr>
              <a:defRPr/>
            </a:pPr>
            <a:endParaRPr lang="en-US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47141BA-D394-243C-7DEE-F6DB4699B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125"/>
            <a:ext cx="12192000" cy="1219200"/>
          </a:xfrm>
        </p:spPr>
        <p:txBody>
          <a:bodyPr/>
          <a:lstStyle/>
          <a:p>
            <a:pPr>
              <a:defRPr/>
            </a:pPr>
            <a:r>
              <a:rPr lang="en-US" sz="7000" dirty="0">
                <a:solidFill>
                  <a:schemeClr val="tx1"/>
                </a:solidFill>
              </a:rPr>
              <a:t>Christmas Can Bring Us Hope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B874-21E8-E310-6BF2-CDBE30731F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95400"/>
            <a:ext cx="12192000" cy="5562600"/>
          </a:xfrm>
        </p:spPr>
        <p:txBody>
          <a:bodyPr/>
          <a:lstStyle/>
          <a:p>
            <a:pPr>
              <a:defRPr/>
            </a:pPr>
            <a:r>
              <a:rPr lang="en-US" sz="6600" b="1" dirty="0"/>
              <a:t>Hopelessness Is Everywhere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>
              <a:defRPr/>
            </a:pPr>
            <a:r>
              <a:rPr lang="en-US" sz="6600" b="1" dirty="0"/>
              <a:t>There Is No Hope in this World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b="1" dirty="0"/>
          </a:p>
          <a:p>
            <a:pPr>
              <a:defRPr/>
            </a:pPr>
            <a:r>
              <a:rPr lang="en-US" sz="6600" b="1" dirty="0"/>
              <a:t>Jesus is the Hope Of Christmas</a:t>
            </a:r>
            <a:endParaRPr lang="en-US" sz="6600" dirty="0"/>
          </a:p>
          <a:p>
            <a:pPr>
              <a:buFont typeface="Wingdings" panose="05000000000000000000" pitchFamily="2" charset="2"/>
              <a:buNone/>
              <a:defRPr/>
            </a:pPr>
            <a:endParaRPr lang="en-US" sz="2400" dirty="0"/>
          </a:p>
          <a:p>
            <a:pPr>
              <a:defRPr/>
            </a:pPr>
            <a:endParaRPr lang="en-US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eam">
  <a:themeElements>
    <a:clrScheme name="Stream 5">
      <a:dk1>
        <a:srgbClr val="5C1F00"/>
      </a:dk1>
      <a:lt1>
        <a:srgbClr val="FFFFFF"/>
      </a:lt1>
      <a:dk2>
        <a:srgbClr val="8C0000"/>
      </a:dk2>
      <a:lt2>
        <a:srgbClr val="DFD293"/>
      </a:lt2>
      <a:accent1>
        <a:srgbClr val="FF6845"/>
      </a:accent1>
      <a:accent2>
        <a:srgbClr val="BE7960"/>
      </a:accent2>
      <a:accent3>
        <a:srgbClr val="C5AAAA"/>
      </a:accent3>
      <a:accent4>
        <a:srgbClr val="DADADA"/>
      </a:accent4>
      <a:accent5>
        <a:srgbClr val="FFB9B0"/>
      </a:accent5>
      <a:accent6>
        <a:srgbClr val="AC6D56"/>
      </a:accent6>
      <a:hlink>
        <a:srgbClr val="FFFFCC"/>
      </a:hlink>
      <a:folHlink>
        <a:srgbClr val="FFCC00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cs typeface="Arial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1064</TotalTime>
  <Words>86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Garamond</vt:lpstr>
      <vt:lpstr>Arial</vt:lpstr>
      <vt:lpstr>Wingdings</vt:lpstr>
      <vt:lpstr>Aptos</vt:lpstr>
      <vt:lpstr>Stream</vt:lpstr>
      <vt:lpstr> When Christmas Hurts        Matthew 2:13-23    </vt:lpstr>
      <vt:lpstr>PowerPoint Presentation</vt:lpstr>
      <vt:lpstr>The First Christmas  Was Full of Trouble</vt:lpstr>
      <vt:lpstr>Christmas Can Be Full of Hurt</vt:lpstr>
      <vt:lpstr>Christmas Can Bring Us Hope</vt:lpstr>
    </vt:vector>
  </TitlesOfParts>
  <Company>Bethlem Baptist Church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Sermon</dc:title>
  <dc:creator>Paul Young</dc:creator>
  <cp:lastModifiedBy>Summers Baptist Church</cp:lastModifiedBy>
  <cp:revision>82</cp:revision>
  <dcterms:created xsi:type="dcterms:W3CDTF">2005-12-05T18:33:46Z</dcterms:created>
  <dcterms:modified xsi:type="dcterms:W3CDTF">2024-12-22T15:41:40Z</dcterms:modified>
</cp:coreProperties>
</file>